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95" r:id="rId2"/>
    <p:sldId id="355" r:id="rId3"/>
    <p:sldId id="256" r:id="rId4"/>
    <p:sldId id="301" r:id="rId5"/>
    <p:sldId id="300" r:id="rId6"/>
    <p:sldId id="302" r:id="rId7"/>
    <p:sldId id="303" r:id="rId8"/>
    <p:sldId id="304" r:id="rId9"/>
    <p:sldId id="305" r:id="rId10"/>
    <p:sldId id="307" r:id="rId11"/>
    <p:sldId id="308" r:id="rId12"/>
    <p:sldId id="309" r:id="rId13"/>
    <p:sldId id="257" r:id="rId14"/>
    <p:sldId id="310" r:id="rId15"/>
    <p:sldId id="311" r:id="rId16"/>
    <p:sldId id="312" r:id="rId17"/>
    <p:sldId id="313" r:id="rId18"/>
    <p:sldId id="314" r:id="rId19"/>
    <p:sldId id="315" r:id="rId20"/>
    <p:sldId id="316" r:id="rId21"/>
    <p:sldId id="275" r:id="rId22"/>
    <p:sldId id="317" r:id="rId23"/>
    <p:sldId id="318" r:id="rId24"/>
    <p:sldId id="319" r:id="rId25"/>
    <p:sldId id="269" r:id="rId26"/>
    <p:sldId id="320" r:id="rId27"/>
    <p:sldId id="277" r:id="rId28"/>
    <p:sldId id="321" r:id="rId29"/>
    <p:sldId id="322" r:id="rId30"/>
    <p:sldId id="324" r:id="rId31"/>
    <p:sldId id="325" r:id="rId32"/>
    <p:sldId id="323" r:id="rId33"/>
    <p:sldId id="292" r:id="rId34"/>
    <p:sldId id="297" r:id="rId35"/>
    <p:sldId id="278" r:id="rId36"/>
    <p:sldId id="327" r:id="rId37"/>
    <p:sldId id="284" r:id="rId38"/>
    <p:sldId id="299" r:id="rId39"/>
    <p:sldId id="279" r:id="rId40"/>
    <p:sldId id="280" r:id="rId41"/>
    <p:sldId id="329" r:id="rId42"/>
    <p:sldId id="330" r:id="rId43"/>
    <p:sldId id="328" r:id="rId44"/>
    <p:sldId id="331" r:id="rId45"/>
    <p:sldId id="294" r:id="rId46"/>
    <p:sldId id="356" r:id="rId47"/>
    <p:sldId id="281" r:id="rId48"/>
    <p:sldId id="332" r:id="rId49"/>
    <p:sldId id="333" r:id="rId50"/>
    <p:sldId id="334" r:id="rId51"/>
    <p:sldId id="282" r:id="rId52"/>
    <p:sldId id="337" r:id="rId53"/>
    <p:sldId id="335" r:id="rId54"/>
    <p:sldId id="336" r:id="rId55"/>
    <p:sldId id="288" r:id="rId56"/>
    <p:sldId id="338" r:id="rId57"/>
    <p:sldId id="339" r:id="rId58"/>
    <p:sldId id="340" r:id="rId59"/>
    <p:sldId id="341" r:id="rId60"/>
    <p:sldId id="342" r:id="rId61"/>
    <p:sldId id="343" r:id="rId62"/>
    <p:sldId id="344" r:id="rId63"/>
    <p:sldId id="345" r:id="rId64"/>
    <p:sldId id="346" r:id="rId65"/>
    <p:sldId id="270" r:id="rId66"/>
    <p:sldId id="286" r:id="rId67"/>
    <p:sldId id="348" r:id="rId68"/>
    <p:sldId id="349" r:id="rId69"/>
    <p:sldId id="351" r:id="rId70"/>
    <p:sldId id="350" r:id="rId71"/>
    <p:sldId id="352" r:id="rId72"/>
    <p:sldId id="353" r:id="rId73"/>
    <p:sldId id="287" r:id="rId74"/>
    <p:sldId id="354" r:id="rId75"/>
    <p:sldId id="296"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75" d="100"/>
          <a:sy n="75" d="100"/>
        </p:scale>
        <p:origin x="-12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0C5948B-8ACA-4AC3-BC05-3FCC70A8C5B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ommons.wikimedia.org/w/index.php?title=Edward_Goodall&amp;action=edit&amp;redlink=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0E2D136F-F128-4623-8BBF-E1F02890ADEE}"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EAF4BA20-1DA8-437F-9D74-47D9F197857C}" type="slidenum">
              <a:rPr lang="en-US" altLang="en-US">
                <a:latin typeface="Arial" charset="0"/>
              </a:rPr>
              <a:pPr/>
              <a:t>11</a:t>
            </a:fld>
            <a:endParaRPr lang="en-US" alt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latin typeface="Arial" charset="0"/>
              </a:rPr>
              <a:t>Wikipedia Commons      Wuppertal Museum of Early Industrialisation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CD4DDBF8-15D7-4DD8-92A6-9E237BFEA953}" type="slidenum">
              <a:rPr lang="en-US" altLang="en-US">
                <a:latin typeface="Arial" charset="0"/>
              </a:rPr>
              <a:pPr/>
              <a:t>12</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latin typeface="Arial" charset="0"/>
              </a:rPr>
              <a:t>Wikipedia Commons      Wuppertal Museum of Early Industrialisation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95CD8B88-1932-41D7-8240-B75026679807}" type="slidenum">
              <a:rPr lang="en-US"/>
              <a:pPr/>
              <a:t>13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2367748D-579C-4C54-829E-08B6E7C99CE5}" type="slidenum">
              <a:rPr lang="en-US"/>
              <a:pPr/>
              <a:t>14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AF51D7BD-7574-4D58-B4EA-5CE9275CC1E8}" type="slidenum">
              <a:rPr lang="en-US"/>
              <a:pPr/>
              <a:t>15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C5F23C4B-BCB8-45A7-9FA0-103406368F9F}" type="slidenum">
              <a:rPr lang="en-US"/>
              <a:pPr/>
              <a:t>16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543043ED-9200-4BA3-9514-F41AC02650D1}" type="slidenum">
              <a:rPr lang="en-US"/>
              <a:pPr/>
              <a:t>17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FCE702AB-5B25-4B34-AC90-C188C96C1FFD}" type="slidenum">
              <a:rPr lang="en-US"/>
              <a:pPr/>
              <a:t>18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29977B20-65D0-433A-A622-ECFDFE0DBC4D}" type="slidenum">
              <a:rPr lang="en-US"/>
              <a:pPr/>
              <a:t>19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5893BCF-5D83-4444-AC05-1FE3CECA43B9}" type="slidenum">
              <a:rPr lang="en-US"/>
              <a:pPr/>
              <a:t>20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62F25583-A822-475D-A3B1-38A75C2BBA35}" type="slidenum">
              <a:rPr lang="en-US"/>
              <a:pPr/>
              <a:t>3</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3E18A8C3-FB83-4263-9434-DDB473D3F0FF}" type="slidenum">
              <a:rPr lang="en-US"/>
              <a:pPr/>
              <a:t>21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mtClean="0"/>
              <a:t>Wikipedia Commons  Source: Engraving by </a:t>
            </a:r>
            <a:r>
              <a:rPr lang="en-US" smtClean="0">
                <a:hlinkClick r:id="rId3" tooltip="Edward Goodall (page does not exist)"/>
              </a:rPr>
              <a:t>Edward Goodall</a:t>
            </a:r>
            <a:r>
              <a:rPr lang="en-US" smtClean="0"/>
              <a:t> (1795-1870), original title </a:t>
            </a:r>
            <a:r>
              <a:rPr lang="en-US" i="1" smtClean="0"/>
              <a:t>Manchester, from Kersal Moor</a:t>
            </a:r>
            <a:r>
              <a:rPr lang="en-US" smtClean="0"/>
              <a:t> after a painting of W. Wylde.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CD03FA26-FC8F-453F-BAD9-EE25D59A61BD}" type="slidenum">
              <a:rPr lang="en-US"/>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D3A0CC29-5DDE-42FA-B9E3-F0411A0A9F7A}"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FE80CF09-E12D-4BF6-BBFE-0D049B8FF4ED}" type="slidenum">
              <a:rPr lang="en-US"/>
              <a:pPr/>
              <a:t>24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mtClean="0"/>
              <a:t>Wikipedia Commons     Painting by Karl Frederik von Breda      Photo of steam engine: source unknown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5C84F182-3CE8-425E-8658-3DF9CB034BEE}" type="slidenum">
              <a:rPr lang="en-US"/>
              <a:pPr/>
              <a:t>25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6CC63970-F781-47F2-AFCE-33CA199FACBA}" type="slidenum">
              <a:rPr lang="en-US"/>
              <a:pPr/>
              <a:t>26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http://www.thepotteries.org/shelton/150/7.htm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78393B24-A514-4388-8EB4-288061CBD7C2}"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BC4D15E2-0F1F-444A-97AB-3CC8ADAECD53}" type="slidenum">
              <a:rPr lang="en-US"/>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smtClean="0"/>
              <a:t>Wikipedia Commons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0C906133-C413-4F2A-A47D-B287FF17348D}" type="slidenum">
              <a:rPr lang="en-US"/>
              <a:pPr/>
              <a:t>29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DDF3BF9C-35EE-48D0-B13F-2AFA687B1730}" type="slidenum">
              <a:rPr lang="en-US"/>
              <a:pPr/>
              <a:t>30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smtClean="0"/>
              <a:t>Wikipedia Commons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A3FAD602-6201-4D77-93C8-5A32B13F1702}" type="slidenum">
              <a:rPr lang="en-US"/>
              <a:pPr/>
              <a:t>4</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FCD9B2C2-85C7-4EC2-B27E-F19036879D88}" type="slidenum">
              <a:rPr lang="en-US"/>
              <a:pPr/>
              <a:t>31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smtClean="0"/>
              <a:t>Wikipedia Commons   Artist: A. B. Clayton   Date: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49E6A51B-D994-4C86-BB13-B0BB8C415DE9}" type="slidenum">
              <a:rPr lang="en-US"/>
              <a:pPr/>
              <a:t>32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B71871C4-5F68-4039-977C-E9A16F2BC622}" type="slidenum">
              <a:rPr lang="en-US"/>
              <a:pPr/>
              <a:t>33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smtClean="0"/>
              <a:t>Wikipedia Commons    Source: Metropolitan Museum of Art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B225E67C-CAA4-4AE4-8D58-7717091C2F75}" type="slidenum">
              <a:rPr lang="en-US"/>
              <a:pPr/>
              <a:t>34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smtClean="0"/>
              <a:t>Source: National Gallery, London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1D3E6152-F6E6-4270-92B0-82740805C7AE}" type="slidenum">
              <a:rPr lang="en-US"/>
              <a:pPr/>
              <a:t>35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71071816-EA0B-4C84-8785-ED80D6313897}" type="slidenum">
              <a:rPr lang="en-US"/>
              <a:pPr/>
              <a:t>36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Wikipedia Commons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3C694C95-AA62-4559-B6E9-ABAA4D8908DD}" type="slidenum">
              <a:rPr lang="en-US"/>
              <a:pPr/>
              <a:t>37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smtClean="0"/>
              <a:t>Courtesy of Crystal Palace Museum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49FDA067-C7E0-465F-A4A0-D705B52EB088}" type="slidenum">
              <a:rPr lang="en-US"/>
              <a:pPr/>
              <a:t>38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smtClean="0"/>
              <a:t>Wikipedia Commons  Source: McNeven, J., The transept from the Grand Entrance, Souvenir of the Great Exhibition , William Simpson (lithographer), Ackermann &amp; Co. (publisher), 1851, V&amp;A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CEECE8E2-FCCE-4F45-8327-0408A220F91E}" type="slidenum">
              <a:rPr lang="en-US"/>
              <a:pPr/>
              <a:t>39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14DABA93-B00D-47E6-B409-39F6FCCF344D}" type="slidenum">
              <a:rPr lang="en-US"/>
              <a:pPr/>
              <a:t>40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0071FF51-F4D7-483D-A3D7-3670F9803079}" type="slidenum">
              <a:rPr lang="en-US"/>
              <a:pPr/>
              <a:t>5</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AD6D72B5-57FF-415A-9D55-C307A863EADE}" type="slidenum">
              <a:rPr lang="en-US"/>
              <a:pPr/>
              <a:t>41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54035249-520F-4BEA-B747-39A3292E8B6D}" type="slidenum">
              <a:rPr lang="en-US"/>
              <a:pPr/>
              <a:t>42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8A68C32F-6F1F-4D0D-B295-C76976833457}" type="slidenum">
              <a:rPr lang="en-US"/>
              <a:pPr/>
              <a:t>43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360F4C51-F94D-4DDB-B9BD-63AB602720EF}" type="slidenum">
              <a:rPr lang="en-US"/>
              <a:pPr/>
              <a:t>44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C1AFDF90-9F91-4A6D-9AAA-9097CD8E76A9}" type="slidenum">
              <a:rPr lang="en-US"/>
              <a:pPr/>
              <a:t>45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5CB74DD9-4177-4508-ADC0-4B06569AB392}" type="slidenum">
              <a:rPr lang="en-US"/>
              <a:pPr/>
              <a:t>47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17790296-7F28-453F-873A-06FCE01AB9A8}" type="slidenum">
              <a:rPr lang="en-US"/>
              <a:pPr/>
              <a:t>48</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D8445F5A-A621-46F4-80AA-6D05A4358E36}" type="slidenum">
              <a:rPr lang="en-US"/>
              <a:pPr/>
              <a:t>49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94CCE863-633C-4FDB-83D1-7551DF6B4AC6}" type="slidenum">
              <a:rPr lang="en-US"/>
              <a:pPr/>
              <a:t>50</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4BE4D531-B441-4A9E-8FDF-65E25056AA9D}" type="slidenum">
              <a:rPr lang="en-US"/>
              <a:pPr/>
              <a:t>51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9BE43F69-876C-4C2C-BEC9-525B267E0EC8}" type="slidenum">
              <a:rPr lang="en-US"/>
              <a:pPr/>
              <a:t>6</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r>
              <a:rPr lang="en-US" smtClean="0"/>
              <a:t>Source: unknown</a:t>
            </a:r>
          </a:p>
        </p:txBody>
      </p:sp>
      <p:sp>
        <p:nvSpPr>
          <p:cNvPr id="106500" name="Slide Number Placeholder 3"/>
          <p:cNvSpPr>
            <a:spLocks noGrp="1"/>
          </p:cNvSpPr>
          <p:nvPr>
            <p:ph type="sldNum" sz="quarter" idx="5"/>
          </p:nvPr>
        </p:nvSpPr>
        <p:spPr>
          <a:noFill/>
          <a:ln>
            <a:miter lim="800000"/>
            <a:headEnd/>
            <a:tailEnd/>
          </a:ln>
        </p:spPr>
        <p:txBody>
          <a:bodyPr/>
          <a:lstStyle/>
          <a:p>
            <a:fld id="{AF68CA92-3D7E-4698-AAF5-36EF84E35C7A}" type="slidenum">
              <a:rPr lang="en-US"/>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BB0BE946-1D16-4EB5-93D5-DA4FF23CF818}" type="slidenum">
              <a:rPr lang="en-US"/>
              <a:pPr/>
              <a:t>53</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7065F9BB-B51D-442E-A78C-42D2603C9ADB}" type="slidenum">
              <a:rPr lang="en-US"/>
              <a:pPr/>
              <a:t>54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smtClean="0"/>
              <a:t>Wikipedia Commons    Origin unknown    The alleged event occurred in 1812 but the image is a modified image published in the 1840s.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265E33A2-F8CF-41E6-91E7-6B076A8F1C72}" type="slidenum">
              <a:rPr lang="en-US"/>
              <a:pPr/>
              <a:t>55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7B0741DE-6DC2-4C69-8F45-2D3A2FB099FF}" type="slidenum">
              <a:rPr lang="en-US"/>
              <a:pPr/>
              <a:t>56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EB46F82C-65C4-47B3-932C-9D407A0CBAD4}" type="slidenum">
              <a:rPr lang="en-US"/>
              <a:pPr/>
              <a:t>57</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29E2119C-3A9F-4AB0-816C-1B7F7D4DF84F}" type="slidenum">
              <a:rPr lang="en-US"/>
              <a:pPr/>
              <a:t>58</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CD0029FF-F52E-41AA-950A-D2C0ECA690A4}" type="slidenum">
              <a:rPr lang="en-US"/>
              <a:pPr/>
              <a:t>59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2E71D533-2058-4801-86B2-05EB9DDAC846}" type="slidenum">
              <a:rPr lang="en-US"/>
              <a:pPr/>
              <a:t>60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72783A98-D394-4034-BD6A-FCF8D9AA1223}" type="slidenum">
              <a:rPr lang="en-US"/>
              <a:pPr/>
              <a:t>61</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99B42016-A4C5-443E-B6E2-CDA2CAF4F060}" type="slidenum">
              <a:rPr lang="en-US"/>
              <a:pPr/>
              <a:t>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71B1C0B7-5EA5-4042-AABD-DFDC3B7A2547}" type="slidenum">
              <a:rPr lang="en-US"/>
              <a:pPr/>
              <a:t>62</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EA003D2B-2A03-4358-885B-C236A34DF32C}" type="slidenum">
              <a:rPr lang="en-US"/>
              <a:pPr/>
              <a:t>63</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8E1A9A99-44E8-49B4-8266-E0D8CBB5AC28}" type="slidenum">
              <a:rPr lang="en-US"/>
              <a:pPr/>
              <a:t>64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40F00B90-AAB5-4589-8EE9-A63690977004}" type="slidenum">
              <a:rPr lang="en-US"/>
              <a:pPr/>
              <a:t>65</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b="1" smtClean="0">
                <a:latin typeface="Arial" charset="0"/>
              </a:rPr>
              <a:t>Wikipedia Commons</a:t>
            </a:r>
            <a:endParaRPr lang="en-US" smtClean="0"/>
          </a:p>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4A1F93ED-F0A0-44E7-A8BC-BF9A0C572279}" type="slidenum">
              <a:rPr lang="en-US"/>
              <a:pPr/>
              <a:t>66</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9D003FBD-73A9-4B1C-99F4-743CCD1CF317}" type="slidenum">
              <a:rPr lang="en-US"/>
              <a:pPr/>
              <a:t>67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C0EED69D-2676-48EC-963E-5895933E19F8}" type="slidenum">
              <a:rPr lang="en-US"/>
              <a:pPr/>
              <a:t>68</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74243C7C-81EF-4359-B25E-5880A5ACCB91}" type="slidenum">
              <a:rPr lang="en-US"/>
              <a:pPr/>
              <a:t>69</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D1870C62-F909-4DB9-A66B-9DC7469A1321}" type="slidenum">
              <a:rPr lang="en-US"/>
              <a:pPr/>
              <a:t>70</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37F952C4-CF74-4CCE-999F-F939E083DFBD}" type="slidenum">
              <a:rPr lang="en-US"/>
              <a:pPr/>
              <a:t>71</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169CAE40-8FFB-4EED-A7E7-BC3DA115223A}" type="slidenum">
              <a:rPr lang="en-US"/>
              <a:pPr/>
              <a:t>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1D43F0DB-5177-41B3-A7FD-6CE9B86F4207}" type="slidenum">
              <a:rPr lang="en-US"/>
              <a:pPr/>
              <a:t>72</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F7FDD12E-A8FC-453D-9F50-DDBD7170D82D}" type="slidenum">
              <a:rPr lang="en-US"/>
              <a:pPr/>
              <a:t>73</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0CB9E25C-6E68-4210-BEFB-1B9A598EACE2}" type="slidenum">
              <a:rPr lang="en-US"/>
              <a:pPr/>
              <a:t>74</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60EF3FC1-099F-428C-96FB-F6A341283903}" type="slidenum">
              <a:rPr lang="en-US"/>
              <a:pPr/>
              <a:t>75</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8F83B901-5653-46F3-B423-B948A2CC160C}" type="slidenum">
              <a:rPr lang="en-US"/>
              <a:pPr/>
              <a:t>9</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A949B3FF-EB24-48A8-8EB1-545D2D4F01BC}" type="slidenum">
              <a:rPr lang="en-US" altLang="en-US">
                <a:latin typeface="Arial" charset="0"/>
              </a:rPr>
              <a:pPr/>
              <a:t>10</a:t>
            </a:fld>
            <a:endParaRPr lang="en-US" alt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en-US" smtClean="0">
                <a:latin typeface="Arial" charset="0"/>
              </a:rPr>
              <a:t>Wikipedia Commons      Wuppertal Museum of Early Industrialisation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96025E-7907-4003-A718-D86B6D1B5A1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E99A21-8D52-4A81-ACCE-92DCEEB4309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43875E-22D5-442E-B460-3801063CD8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6488ECA-BC75-47D6-8BB3-69E443C4C2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1C30E0-0884-4930-BCD1-6F2A1A2B0BB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B27804-92FF-4A84-B656-E74C89C3A1C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307274-598A-4AFB-94C8-4DE191019CC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1254CBE-10C2-4A4E-8B7A-9E2F88A908A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F3A3257-B52E-4D08-9E3B-4D99263EE32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6BCD415-6728-4ECF-B9E0-7F0514B005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61D2B0F-2F3A-4C0E-BB03-965ABCE4CD2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006CB95-A274-4E12-A7C3-22D9CF1E25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5ED2FC-B332-4912-AA02-23A952A7689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4BD3CB2E-B59E-4374-A6A6-D154B811B4D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anose="02020404030301010803" pitchFamily="18" charset="0"/>
        </a:defRPr>
      </a:lvl2pPr>
      <a:lvl3pPr algn="ctr" rtl="0" eaLnBrk="0" fontAlgn="base" hangingPunct="0">
        <a:spcBef>
          <a:spcPct val="0"/>
        </a:spcBef>
        <a:spcAft>
          <a:spcPct val="0"/>
        </a:spcAft>
        <a:defRPr sz="4400">
          <a:solidFill>
            <a:schemeClr val="tx2"/>
          </a:solidFill>
          <a:latin typeface="Garamond" panose="02020404030301010803" pitchFamily="18" charset="0"/>
        </a:defRPr>
      </a:lvl3pPr>
      <a:lvl4pPr algn="ctr" rtl="0" eaLnBrk="0" fontAlgn="base" hangingPunct="0">
        <a:spcBef>
          <a:spcPct val="0"/>
        </a:spcBef>
        <a:spcAft>
          <a:spcPct val="0"/>
        </a:spcAft>
        <a:defRPr sz="4400">
          <a:solidFill>
            <a:schemeClr val="tx2"/>
          </a:solidFill>
          <a:latin typeface="Garamond" panose="02020404030301010803" pitchFamily="18" charset="0"/>
        </a:defRPr>
      </a:lvl4pPr>
      <a:lvl5pPr algn="ctr" rtl="0" eaLnBrk="0" fontAlgn="base" hangingPunct="0">
        <a:spcBef>
          <a:spcPct val="0"/>
        </a:spcBef>
        <a:spcAft>
          <a:spcPct val="0"/>
        </a:spcAft>
        <a:defRPr sz="4400">
          <a:solidFill>
            <a:schemeClr val="tx2"/>
          </a:solidFill>
          <a:latin typeface="Garamond" panose="02020404030301010803"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college.hmco.com/history/west/mosaic/chapter14/image262_large.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0" y="0"/>
            <a:ext cx="7620000" cy="1371600"/>
          </a:xfrm>
          <a:solidFill>
            <a:schemeClr val="tx1">
              <a:lumMod val="50000"/>
              <a:lumOff val="50000"/>
            </a:schemeClr>
          </a:solidFill>
        </p:spPr>
        <p:txBody>
          <a:bodyPr/>
          <a:lstStyle/>
          <a:p>
            <a:pPr eaLnBrk="1" hangingPunct="1">
              <a:defRPr/>
            </a:pPr>
            <a:r>
              <a:rPr lang="en-US" sz="3600" b="1" dirty="0" smtClean="0"/>
              <a:t>THE INDUSTRIAL REVOLUTION</a:t>
            </a:r>
          </a:p>
        </p:txBody>
      </p:sp>
      <p:pic>
        <p:nvPicPr>
          <p:cNvPr id="3075" name="Picture 3" descr="1982"/>
          <p:cNvPicPr>
            <a:picLocks noChangeAspect="1" noChangeArrowheads="1"/>
          </p:cNvPicPr>
          <p:nvPr/>
        </p:nvPicPr>
        <p:blipFill>
          <a:blip r:embed="rId3" cstate="print"/>
          <a:srcRect/>
          <a:stretch>
            <a:fillRect/>
          </a:stretch>
        </p:blipFill>
        <p:spPr bwMode="auto">
          <a:xfrm>
            <a:off x="1616075" y="1282700"/>
            <a:ext cx="7527925"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p:nvPr>
        </p:nvSpPr>
        <p:spPr>
          <a:xfrm>
            <a:off x="912813" y="152400"/>
            <a:ext cx="8231187" cy="2286000"/>
          </a:xfrm>
        </p:spPr>
        <p:txBody>
          <a:bodyPr/>
          <a:lstStyle/>
          <a:p>
            <a:pPr marL="1752600" lvl="3" indent="-381000" eaLnBrk="1" hangingPunct="1">
              <a:buFontTx/>
              <a:buNone/>
            </a:pPr>
            <a:r>
              <a:rPr lang="en-US" altLang="en-US" sz="3200" smtClean="0">
                <a:solidFill>
                  <a:srgbClr val="000000"/>
                </a:solidFill>
                <a:cs typeface="Times New Roman" pitchFamily="18" charset="0"/>
              </a:rPr>
              <a:t>b. 1764, </a:t>
            </a:r>
            <a:r>
              <a:rPr lang="en-US" altLang="en-US" sz="3200" b="1" smtClean="0">
                <a:solidFill>
                  <a:srgbClr val="000000"/>
                </a:solidFill>
                <a:cs typeface="Times New Roman" pitchFamily="18" charset="0"/>
              </a:rPr>
              <a:t>James Hargreaves </a:t>
            </a:r>
            <a:r>
              <a:rPr lang="en-US" altLang="en-US" sz="3200" smtClean="0">
                <a:solidFill>
                  <a:srgbClr val="000000"/>
                </a:solidFill>
                <a:cs typeface="Times New Roman" pitchFamily="18" charset="0"/>
              </a:rPr>
              <a:t>invented the  </a:t>
            </a:r>
            <a:r>
              <a:rPr lang="en-US" altLang="en-US" sz="3200" b="1" smtClean="0">
                <a:solidFill>
                  <a:srgbClr val="000000"/>
                </a:solidFill>
                <a:cs typeface="Times New Roman" pitchFamily="18" charset="0"/>
              </a:rPr>
              <a:t>spinning jenny</a:t>
            </a:r>
            <a:r>
              <a:rPr lang="en-US" altLang="en-US" sz="3200" smtClean="0">
                <a:solidFill>
                  <a:srgbClr val="000000"/>
                </a:solidFill>
                <a:cs typeface="Times New Roman" pitchFamily="18" charset="0"/>
              </a:rPr>
              <a:t> which mechanized the spinning wheel so that eight spools of thread could be spun simultaneously</a:t>
            </a:r>
          </a:p>
          <a:p>
            <a:pPr marL="1752600" lvl="3" indent="-381000" eaLnBrk="1" hangingPunct="1">
              <a:buFontTx/>
              <a:buNone/>
            </a:pPr>
            <a:endParaRPr lang="en-US" altLang="en-US" sz="3200" smtClean="0"/>
          </a:p>
          <a:p>
            <a:pPr marL="609600" indent="-609600" eaLnBrk="1" hangingPunct="1">
              <a:buFontTx/>
              <a:buNone/>
            </a:pPr>
            <a:endParaRPr lang="en-US" altLang="en-US" smtClean="0"/>
          </a:p>
        </p:txBody>
      </p:sp>
      <p:pic>
        <p:nvPicPr>
          <p:cNvPr id="107522" name="Picture 2" descr="http://upload.wikimedia.org/wikipedia/commons/thumb/8/87/Spinning_jenny.jpg/300px-Spinning_jenn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2286000"/>
            <a:ext cx="5105400" cy="42204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p:nvPr>
        </p:nvSpPr>
        <p:spPr>
          <a:xfrm>
            <a:off x="912813" y="152400"/>
            <a:ext cx="8231187" cy="2286000"/>
          </a:xfrm>
        </p:spPr>
        <p:txBody>
          <a:bodyPr/>
          <a:lstStyle/>
          <a:p>
            <a:pPr marL="1752600" lvl="3" indent="-381000" eaLnBrk="1" hangingPunct="1">
              <a:buFontTx/>
              <a:buNone/>
            </a:pPr>
            <a:r>
              <a:rPr lang="en-US" altLang="en-US" sz="3200" smtClean="0">
                <a:solidFill>
                  <a:srgbClr val="000000"/>
                </a:solidFill>
                <a:cs typeface="Times New Roman" pitchFamily="18" charset="0"/>
              </a:rPr>
              <a:t>c. 1769, Richard Arkwright invented the </a:t>
            </a:r>
            <a:r>
              <a:rPr lang="en-US" altLang="en-US" sz="3200" b="1" smtClean="0">
                <a:solidFill>
                  <a:srgbClr val="000000"/>
                </a:solidFill>
                <a:cs typeface="Times New Roman" pitchFamily="18" charset="0"/>
              </a:rPr>
              <a:t>water frame</a:t>
            </a:r>
            <a:r>
              <a:rPr lang="en-US" altLang="en-US" sz="3200" smtClean="0">
                <a:solidFill>
                  <a:srgbClr val="000000"/>
                </a:solidFill>
                <a:cs typeface="Times New Roman" pitchFamily="18" charset="0"/>
              </a:rPr>
              <a:t>, which improved thread spinning</a:t>
            </a:r>
          </a:p>
          <a:p>
            <a:pPr marL="1752600" lvl="3" indent="-381000" eaLnBrk="1" hangingPunct="1">
              <a:buFontTx/>
              <a:buNone/>
            </a:pPr>
            <a:endParaRPr lang="en-US" altLang="en-US" sz="3200" smtClean="0"/>
          </a:p>
          <a:p>
            <a:pPr marL="609600" indent="-609600" eaLnBrk="1" hangingPunct="1">
              <a:buFontTx/>
              <a:buNone/>
            </a:pPr>
            <a:endParaRPr lang="en-US" altLang="en-US"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1752600"/>
            <a:ext cx="4786313" cy="4786313"/>
          </a:xfrm>
          <a:prstGeom prst="rect">
            <a:avLst/>
          </a:prstGeom>
          <a:ln>
            <a:noFill/>
          </a:ln>
          <a:effectLst>
            <a:softEdge rad="112500"/>
          </a:effectLst>
        </p:spPr>
      </p:pic>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a:xfrm>
            <a:off x="912813" y="76200"/>
            <a:ext cx="8231187" cy="2286000"/>
          </a:xfrm>
        </p:spPr>
        <p:txBody>
          <a:bodyPr/>
          <a:lstStyle/>
          <a:p>
            <a:pPr marL="1752600" lvl="3" indent="-381000" eaLnBrk="1" hangingPunct="1">
              <a:buFontTx/>
              <a:buNone/>
              <a:defRPr/>
            </a:pPr>
            <a:r>
              <a:rPr lang="en-US" altLang="en-US" sz="3200" dirty="0" smtClean="0">
                <a:solidFill>
                  <a:srgbClr val="000000"/>
                </a:solidFill>
                <a:cs typeface="Times New Roman" panose="02020603050405020304" pitchFamily="18" charset="0"/>
              </a:rPr>
              <a:t>d. 1769, Richard Arkwright invented the </a:t>
            </a:r>
            <a:r>
              <a:rPr lang="en-US" altLang="en-US" sz="3200" b="1" dirty="0" smtClean="0">
                <a:solidFill>
                  <a:srgbClr val="000000"/>
                </a:solidFill>
                <a:cs typeface="Times New Roman" panose="02020603050405020304" pitchFamily="18" charset="0"/>
              </a:rPr>
              <a:t>water frame</a:t>
            </a:r>
            <a:r>
              <a:rPr lang="en-US" altLang="en-US" sz="3200" dirty="0" smtClean="0">
                <a:solidFill>
                  <a:srgbClr val="000000"/>
                </a:solidFill>
                <a:cs typeface="Times New Roman" panose="02020603050405020304" pitchFamily="18" charset="0"/>
              </a:rPr>
              <a:t>, which improved thread spinning</a:t>
            </a:r>
          </a:p>
          <a:p>
            <a:pPr marL="2290763" lvl="3" indent="-461963" eaLnBrk="1" hangingPunct="1">
              <a:buFont typeface="Arial" panose="020B0604020202020204" pitchFamily="34" charset="0"/>
              <a:buChar char="•"/>
              <a:defRPr/>
            </a:pPr>
            <a:r>
              <a:rPr lang="en-US" altLang="en-US" sz="3200" dirty="0" smtClean="0">
                <a:solidFill>
                  <a:srgbClr val="000000"/>
                </a:solidFill>
                <a:cs typeface="Times New Roman" panose="02020603050405020304" pitchFamily="18" charset="0"/>
              </a:rPr>
              <a:t>Resulted in virtually all cotton spinning being done in factories</a:t>
            </a:r>
          </a:p>
          <a:p>
            <a:pPr marL="1752600" lvl="3" indent="-381000" eaLnBrk="1" hangingPunct="1">
              <a:buFontTx/>
              <a:buNone/>
              <a:defRPr/>
            </a:pPr>
            <a:endParaRPr lang="en-US" altLang="en-US" sz="3200" dirty="0" smtClean="0"/>
          </a:p>
          <a:p>
            <a:pPr marL="609600" indent="-609600" eaLnBrk="1" hangingPunct="1">
              <a:buFontTx/>
              <a:buNone/>
              <a:defRPr/>
            </a:pPr>
            <a:endParaRPr lang="en-US" alt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2800" y="2743200"/>
            <a:ext cx="5029200" cy="3973068"/>
          </a:xfrm>
          <a:prstGeom prst="rect">
            <a:avLst/>
          </a:prstGeom>
          <a:ln>
            <a:noFill/>
          </a:ln>
          <a:effectLst>
            <a:softEdge rad="112500"/>
          </a:effectLst>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p:nvPr>
        </p:nvSpPr>
        <p:spPr>
          <a:xfrm>
            <a:off x="1676400" y="0"/>
            <a:ext cx="7467600" cy="6858000"/>
          </a:xfrm>
        </p:spPr>
        <p:txBody>
          <a:bodyPr/>
          <a:lstStyle/>
          <a:p>
            <a:pPr marL="631825" indent="-631825" eaLnBrk="1" hangingPunct="1">
              <a:spcBef>
                <a:spcPts val="0"/>
              </a:spcBef>
              <a:buFontTx/>
              <a:buNone/>
              <a:defRPr/>
            </a:pPr>
            <a:r>
              <a:rPr lang="en-US" dirty="0" smtClean="0"/>
              <a:t>III. England was first country to industrialize</a:t>
            </a:r>
          </a:p>
          <a:p>
            <a:pPr marL="914400" indent="-914400" eaLnBrk="1" hangingPunct="1">
              <a:spcBef>
                <a:spcPts val="0"/>
              </a:spcBef>
              <a:buFontTx/>
              <a:buNone/>
              <a:defRPr/>
            </a:pPr>
            <a:r>
              <a:rPr lang="en-US" dirty="0" smtClean="0"/>
              <a:t>    A. Began in the 1780s (not complete until  the 1830s at the earliest)</a:t>
            </a:r>
          </a:p>
          <a:p>
            <a:pPr marL="1376363" indent="-461963" eaLnBrk="1" hangingPunct="1">
              <a:spcBef>
                <a:spcPts val="0"/>
              </a:spcBef>
              <a:defRPr/>
            </a:pPr>
            <a:r>
              <a:rPr lang="en-US" dirty="0" smtClean="0"/>
              <a:t>Had no impact on the Continental until after the Napoleonic wars	</a:t>
            </a:r>
          </a:p>
          <a:p>
            <a:pPr marL="812800" indent="-812800" eaLnBrk="1" hangingPunct="1">
              <a:spcBef>
                <a:spcPts val="0"/>
              </a:spcBef>
              <a:buFontTx/>
              <a:buNone/>
              <a:defRPr/>
            </a:pPr>
            <a:r>
              <a:rPr lang="en-US" dirty="0" smtClean="0"/>
              <a:t>    B. Economic and social factors</a:t>
            </a:r>
          </a:p>
          <a:p>
            <a:pPr marL="812800" indent="-812800" eaLnBrk="1" hangingPunct="1">
              <a:spcBef>
                <a:spcPts val="0"/>
              </a:spcBef>
              <a:buFontTx/>
              <a:buNone/>
              <a:defRPr/>
            </a:pPr>
            <a:r>
              <a:rPr lang="en-US" dirty="0" smtClean="0"/>
              <a:t>	1. Land and geography</a:t>
            </a:r>
          </a:p>
          <a:p>
            <a:pPr marL="812800" indent="-812800" eaLnBrk="1" hangingPunct="1">
              <a:spcBef>
                <a:spcPts val="0"/>
              </a:spcBef>
              <a:buFontTx/>
              <a:buNone/>
              <a:defRPr/>
            </a:pPr>
            <a:r>
              <a:rPr lang="en-US" dirty="0" smtClean="0"/>
              <a:t>		   a. Geographic isolation from the    	       Continental offered protection </a:t>
            </a:r>
          </a:p>
          <a:p>
            <a:pPr marL="812800" indent="-812800" eaLnBrk="1" hangingPunct="1">
              <a:spcBef>
                <a:spcPts val="0"/>
              </a:spcBef>
              <a:buFontTx/>
              <a:buNone/>
              <a:defRPr/>
            </a:pPr>
            <a:r>
              <a:rPr lang="en-US" dirty="0" smtClean="0"/>
              <a:t>	    b. Good supply of coal and iron</a:t>
            </a:r>
          </a:p>
          <a:p>
            <a:pPr marL="812800" indent="-812800" eaLnBrk="1" hangingPunct="1">
              <a:spcBef>
                <a:spcPts val="0"/>
              </a:spcBef>
              <a:buFontTx/>
              <a:buNone/>
              <a:defRPr/>
            </a:pPr>
            <a:r>
              <a:rPr lang="en-US" dirty="0" smtClean="0"/>
              <a:t>		   c. Waterways offered a source of 	       alternate power and navigable 	       transport for trade and 			       communication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checkerboard(across)">
                                      <p:cBhvr>
                                        <p:cTn id="7" dur="500"/>
                                        <p:tgtEl>
                                          <p:spTgt spid="30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checkerboard(across)">
                                      <p:cBhvr>
                                        <p:cTn id="12" dur="500"/>
                                        <p:tgtEl>
                                          <p:spTgt spid="30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checkerboard(across)">
                                      <p:cBhvr>
                                        <p:cTn id="17" dur="500"/>
                                        <p:tgtEl>
                                          <p:spTgt spid="30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checkerboard(across)">
                                      <p:cBhvr>
                                        <p:cTn id="22" dur="500"/>
                                        <p:tgtEl>
                                          <p:spTgt spid="30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animEffect transition="in" filter="checkerboard(across)">
                                      <p:cBhvr>
                                        <p:cTn id="27" dur="500"/>
                                        <p:tgtEl>
                                          <p:spTgt spid="307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4">
                                            <p:txEl>
                                              <p:pRg st="6" end="6"/>
                                            </p:txEl>
                                          </p:spTgt>
                                        </p:tgtEl>
                                        <p:attrNameLst>
                                          <p:attrName>style.visibility</p:attrName>
                                        </p:attrNameLst>
                                      </p:cBhvr>
                                      <p:to>
                                        <p:strVal val="visible"/>
                                      </p:to>
                                    </p:set>
                                    <p:animEffect transition="in" filter="checkerboard(across)">
                                      <p:cBhvr>
                                        <p:cTn id="32" dur="500"/>
                                        <p:tgtEl>
                                          <p:spTgt spid="307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074">
                                            <p:txEl>
                                              <p:pRg st="7" end="7"/>
                                            </p:txEl>
                                          </p:spTgt>
                                        </p:tgtEl>
                                        <p:attrNameLst>
                                          <p:attrName>style.visibility</p:attrName>
                                        </p:attrNameLst>
                                      </p:cBhvr>
                                      <p:to>
                                        <p:strVal val="visible"/>
                                      </p:to>
                                    </p:set>
                                    <p:animEffect transition="in" filter="checkerboard(across)">
                                      <p:cBhvr>
                                        <p:cTn id="37" dur="500"/>
                                        <p:tgtEl>
                                          <p:spTgt spid="30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p:nvPr>
        </p:nvSpPr>
        <p:spPr>
          <a:xfrm>
            <a:off x="1676400" y="304800"/>
            <a:ext cx="7315200" cy="4495800"/>
          </a:xfrm>
        </p:spPr>
        <p:txBody>
          <a:bodyPr/>
          <a:lstStyle/>
          <a:p>
            <a:pPr marL="914400" indent="-452438" eaLnBrk="1" hangingPunct="1">
              <a:buFontTx/>
              <a:buNone/>
              <a:defRPr/>
            </a:pPr>
            <a:r>
              <a:rPr lang="en-US" dirty="0" smtClean="0"/>
              <a:t>d.	Industrial Revolution grew out of England’s expanding role in the Atlantic economy of the 18th century.</a:t>
            </a:r>
          </a:p>
          <a:p>
            <a:pPr marL="1376363" indent="-461963" eaLnBrk="1" hangingPunct="1">
              <a:buFontTx/>
              <a:buNone/>
              <a:defRPr/>
            </a:pPr>
            <a:r>
              <a:rPr lang="en-US" dirty="0" smtClean="0"/>
              <a:t>•	The growth of the Royal Navy and the development of ports provided protection from foreign invasion and later aided Britain’s commercial empire.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checkerboard(across)">
                                      <p:cBhvr>
                                        <p:cTn id="7" dur="500"/>
                                        <p:tgtEl>
                                          <p:spTgt spid="3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812800" indent="-812800" eaLnBrk="1" hangingPunct="1">
              <a:spcBef>
                <a:spcPts val="0"/>
              </a:spcBef>
              <a:buFontTx/>
              <a:buNone/>
              <a:defRPr/>
            </a:pPr>
            <a:r>
              <a:rPr lang="en-US" dirty="0" smtClean="0"/>
              <a:t>      </a:t>
            </a:r>
            <a:r>
              <a:rPr lang="en-US" sz="3100" dirty="0" smtClean="0"/>
              <a:t>2. The Agricultural Revolution was vital  	 to the Industrial Revolution.</a:t>
            </a:r>
          </a:p>
          <a:p>
            <a:pPr marL="1376363" indent="-461963" eaLnBrk="1" hangingPunct="1">
              <a:spcBef>
                <a:spcPts val="0"/>
              </a:spcBef>
              <a:buFontTx/>
              <a:buNone/>
              <a:defRPr/>
            </a:pPr>
            <a:r>
              <a:rPr lang="en-US" sz="3100" dirty="0" smtClean="0"/>
              <a:t>a.	The supply of cheap and abundant labor emerged as the enclosure movement forced many landless farmers to move to towns and cities</a:t>
            </a:r>
          </a:p>
          <a:p>
            <a:pPr marL="1376363" indent="-461963" eaLnBrk="1" hangingPunct="1">
              <a:spcBef>
                <a:spcPts val="0"/>
              </a:spcBef>
              <a:buFontTx/>
              <a:buNone/>
              <a:defRPr/>
            </a:pPr>
            <a:r>
              <a:rPr lang="en-US" sz="3100" dirty="0" smtClean="0"/>
              <a:t>b.	The revolution in agriculture made it possible for fewer farmers to feed larger numbers of people.</a:t>
            </a:r>
          </a:p>
          <a:p>
            <a:pPr marL="1376363" indent="-461963" eaLnBrk="1" hangingPunct="1">
              <a:spcBef>
                <a:spcPts val="0"/>
              </a:spcBef>
              <a:buFontTx/>
              <a:buNone/>
              <a:defRPr/>
            </a:pPr>
            <a:r>
              <a:rPr lang="en-US" sz="3100" dirty="0" smtClean="0"/>
              <a:t>c.	More people were freed up to work in factories or in the distribution of other goods and services.</a:t>
            </a:r>
          </a:p>
          <a:p>
            <a:pPr marL="1376363" indent="-461963" eaLnBrk="1" hangingPunct="1">
              <a:spcBef>
                <a:spcPts val="0"/>
              </a:spcBef>
              <a:buFontTx/>
              <a:buNone/>
              <a:defRPr/>
            </a:pPr>
            <a:r>
              <a:rPr lang="en-US" sz="3100" dirty="0" smtClean="0"/>
              <a:t>d.	People moved around in search of land or other forms of employment.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812800" indent="-812800" eaLnBrk="1" hangingPunct="1">
              <a:spcBef>
                <a:spcPts val="400"/>
              </a:spcBef>
              <a:buFontTx/>
              <a:buNone/>
            </a:pPr>
            <a:r>
              <a:rPr lang="en-US" smtClean="0"/>
              <a:t>     3.	 Large supplies of capital were available  	due to over two centuries of profitable 	commercial activity.</a:t>
            </a:r>
          </a:p>
          <a:p>
            <a:pPr marL="812800" indent="-812800" eaLnBrk="1" hangingPunct="1">
              <a:spcBef>
                <a:spcPts val="400"/>
              </a:spcBef>
              <a:buFontTx/>
              <a:buNone/>
            </a:pPr>
            <a:r>
              <a:rPr lang="en-US" smtClean="0"/>
              <a:t>	 a. England avoided many costly wars</a:t>
            </a:r>
          </a:p>
          <a:p>
            <a:pPr marL="812800" indent="-812800" eaLnBrk="1" hangingPunct="1">
              <a:spcBef>
                <a:spcPts val="400"/>
              </a:spcBef>
              <a:buFontTx/>
              <a:buNone/>
            </a:pPr>
            <a:r>
              <a:rPr lang="en-US" smtClean="0"/>
              <a:t>	 b. British merchants and gentry had 	    prospered during the numerous wars 	    on the Continent.</a:t>
            </a:r>
          </a:p>
          <a:p>
            <a:pPr marL="812800" indent="-812800" eaLnBrk="1" hangingPunct="1">
              <a:spcBef>
                <a:spcPts val="400"/>
              </a:spcBef>
              <a:buFontTx/>
              <a:buNone/>
            </a:pPr>
            <a:r>
              <a:rPr lang="en-US" smtClean="0"/>
              <a:t>	 c. The gov’t established the Bank of 	    England in 1694—the country’s	   	    central bank.</a:t>
            </a:r>
          </a:p>
          <a:p>
            <a:pPr marL="812800" indent="-812800" eaLnBrk="1" hangingPunct="1">
              <a:spcBef>
                <a:spcPts val="400"/>
              </a:spcBef>
              <a:buFontTx/>
              <a:buNone/>
            </a:pPr>
            <a:r>
              <a:rPr lang="en-US" smtClean="0"/>
              <a:t>	 d. Insurance companies, like Lloyd’s of 	    London, provided some degree 	    	    protection from commercial failure.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0" indent="0" eaLnBrk="1" hangingPunct="1">
              <a:buFontTx/>
              <a:buNone/>
              <a:defRPr/>
            </a:pPr>
            <a:r>
              <a:rPr lang="en-US" dirty="0" smtClean="0"/>
              <a:t>	4. Entrepreneurs</a:t>
            </a:r>
          </a:p>
          <a:p>
            <a:pPr marL="0" indent="0" eaLnBrk="1" hangingPunct="1">
              <a:buFontTx/>
              <a:buNone/>
              <a:defRPr/>
            </a:pPr>
            <a:r>
              <a:rPr lang="en-US" dirty="0" smtClean="0"/>
              <a:t>	    a. </a:t>
            </a:r>
            <a:r>
              <a:rPr lang="en-US" u="sng" dirty="0" smtClean="0"/>
              <a:t>Class of inventive highly-motivated </a:t>
            </a:r>
            <a:r>
              <a:rPr lang="en-US" dirty="0" smtClean="0"/>
              <a:t>	        </a:t>
            </a:r>
            <a:r>
              <a:rPr lang="en-US" u="sng" dirty="0" smtClean="0"/>
              <a:t>people</a:t>
            </a:r>
            <a:r>
              <a:rPr lang="en-US" dirty="0" smtClean="0"/>
              <a:t> who possessed 	 	  	        technological skill and were willing 	        to take risks.</a:t>
            </a:r>
          </a:p>
          <a:p>
            <a:pPr marL="0" indent="0" eaLnBrk="1" hangingPunct="1">
              <a:buFontTx/>
              <a:buNone/>
              <a:defRPr/>
            </a:pPr>
            <a:r>
              <a:rPr lang="en-US" dirty="0" smtClean="0"/>
              <a:t>	    b. Many young men from the gentry 	        undertook careers in business.</a:t>
            </a:r>
          </a:p>
          <a:p>
            <a:pPr marL="2290763" indent="-461963" eaLnBrk="1" hangingPunct="1">
              <a:defRPr/>
            </a:pPr>
            <a:r>
              <a:rPr lang="en-US" dirty="0" smtClean="0"/>
              <a:t>Middle class could rise into the nobility from the wealth created in business.</a:t>
            </a:r>
          </a:p>
          <a:p>
            <a:pPr marL="0" indent="0" eaLnBrk="1" hangingPunct="1">
              <a:buFontTx/>
              <a:buNone/>
              <a:defRPr/>
            </a:pPr>
            <a:r>
              <a:rPr lang="en-US" dirty="0" smtClean="0"/>
              <a:t>	    c. Calvinists in the middle class were 	        driven by the “Protestant work 	        ethic”</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76200"/>
            <a:ext cx="7467600" cy="5943600"/>
          </a:xfrm>
        </p:spPr>
        <p:txBody>
          <a:bodyPr/>
          <a:lstStyle/>
          <a:p>
            <a:pPr marL="0" indent="0" eaLnBrk="1" hangingPunct="1">
              <a:buFontTx/>
              <a:buNone/>
            </a:pPr>
            <a:r>
              <a:rPr lang="en-US" smtClean="0"/>
              <a:t>	5. Colonial Empire</a:t>
            </a:r>
          </a:p>
          <a:p>
            <a:pPr marL="0" indent="0" eaLnBrk="1" hangingPunct="1">
              <a:buFontTx/>
              <a:buNone/>
            </a:pPr>
            <a:r>
              <a:rPr lang="en-US" smtClean="0"/>
              <a:t>	    a. Gave Britain access to raw 	  	        materials needed for development 	        of many industries</a:t>
            </a:r>
          </a:p>
          <a:p>
            <a:pPr marL="0" indent="0" eaLnBrk="1" hangingPunct="1">
              <a:buFontTx/>
              <a:buNone/>
            </a:pPr>
            <a:r>
              <a:rPr lang="en-US" smtClean="0"/>
              <a:t>	    b. Growing market for English goods 	        occurred in its colonies, buttressed 	        by the African slave trade</a:t>
            </a:r>
          </a:p>
          <a:p>
            <a:pPr marL="0" indent="0" eaLnBrk="1" hangingPunct="1">
              <a:buFontTx/>
              <a:buNone/>
            </a:pPr>
            <a:r>
              <a:rPr lang="en-US" smtClean="0"/>
              <a:t>	6. Role of government</a:t>
            </a:r>
          </a:p>
          <a:p>
            <a:pPr marL="0" indent="0" eaLnBrk="1" hangingPunct="1">
              <a:buFontTx/>
              <a:buNone/>
            </a:pPr>
            <a:r>
              <a:rPr lang="en-US" smtClean="0"/>
              <a:t>	    a. Gov’t was sympathetic to industrial 	        development and its financial 	        institutions made loans available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0" indent="0" eaLnBrk="1" hangingPunct="1">
              <a:buFontTx/>
              <a:buNone/>
              <a:defRPr/>
            </a:pPr>
            <a:r>
              <a:rPr lang="en-US" dirty="0" smtClean="0"/>
              <a:t>	    b. Limited monarchy meant gov’t 	        did not stifle the growth and 		        expansion of the middle class</a:t>
            </a:r>
          </a:p>
          <a:p>
            <a:pPr marL="0" indent="0" eaLnBrk="1" hangingPunct="1">
              <a:buFontTx/>
              <a:buNone/>
              <a:defRPr/>
            </a:pPr>
            <a:r>
              <a:rPr lang="en-US" dirty="0" smtClean="0"/>
              <a:t>             c. Stable government</a:t>
            </a:r>
          </a:p>
          <a:p>
            <a:pPr marL="2168525" indent="-509588" eaLnBrk="1" hangingPunct="1">
              <a:buFontTx/>
              <a:buNone/>
              <a:defRPr/>
            </a:pPr>
            <a:r>
              <a:rPr lang="en-US" dirty="0" smtClean="0"/>
              <a:t>•   Successful outcome of wars did not leave England devastated</a:t>
            </a:r>
          </a:p>
          <a:p>
            <a:pPr marL="2168525" indent="-509588" eaLnBrk="1" hangingPunct="1">
              <a:buFontTx/>
              <a:buNone/>
              <a:defRPr/>
            </a:pPr>
            <a:r>
              <a:rPr lang="en-US" dirty="0" smtClean="0"/>
              <a:t>•   House of Commons became an instrument of the middle class to gain gov’t cooperation and secured middle class loyalty</a:t>
            </a:r>
          </a:p>
          <a:p>
            <a:pPr marL="2168525" indent="-509588" eaLnBrk="1" hangingPunct="1">
              <a:buFontTx/>
              <a:buNone/>
              <a:defRPr/>
            </a:pPr>
            <a:r>
              <a:rPr lang="en-US" dirty="0" smtClean="0"/>
              <a:t>•	Parliamentary legislation was favorable towards the growth of industry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543800" cy="1524000"/>
          </a:xfrm>
          <a:solidFill>
            <a:schemeClr val="bg1">
              <a:lumMod val="95000"/>
              <a:alpha val="36000"/>
            </a:schemeClr>
          </a:solidFill>
        </p:spPr>
        <p:txBody>
          <a:bodyPr/>
          <a:lstStyle/>
          <a:p>
            <a:pPr>
              <a:defRPr/>
            </a:pPr>
            <a:r>
              <a:rPr lang="en-US" b="1" dirty="0" smtClean="0"/>
              <a:t>Industrial Revolution </a:t>
            </a:r>
            <a:br>
              <a:rPr lang="en-US" b="1" dirty="0" smtClean="0"/>
            </a:br>
            <a:r>
              <a:rPr lang="en-US" dirty="0" smtClean="0"/>
              <a:t>Theme 1</a:t>
            </a:r>
            <a:endParaRPr lang="en-US" dirty="0"/>
          </a:p>
        </p:txBody>
      </p:sp>
      <p:sp>
        <p:nvSpPr>
          <p:cNvPr id="3" name="Content Placeholder 2"/>
          <p:cNvSpPr>
            <a:spLocks noGrp="1"/>
          </p:cNvSpPr>
          <p:nvPr>
            <p:ph idx="1"/>
          </p:nvPr>
        </p:nvSpPr>
        <p:spPr>
          <a:xfrm>
            <a:off x="1714500" y="1828800"/>
            <a:ext cx="7315200" cy="4724400"/>
          </a:xfrm>
          <a:solidFill>
            <a:schemeClr val="bg1">
              <a:lumMod val="95000"/>
              <a:alpha val="50000"/>
            </a:schemeClr>
          </a:solidFill>
        </p:spPr>
        <p:txBody>
          <a:bodyPr/>
          <a:lstStyle/>
          <a:p>
            <a:pPr marL="0" indent="0" algn="ctr">
              <a:buFontTx/>
              <a:buNone/>
              <a:defRPr/>
            </a:pPr>
            <a:r>
              <a:rPr lang="en-US" dirty="0" smtClean="0"/>
              <a:t>	Debatably the most important development in human history of the last 10,000 years, the Industrial Revolution radically altered European economy by providing steam power for factory production and transportation developments.  The textile, coal, and iron industries were the epicenter of the revolution.</a:t>
            </a:r>
            <a:endParaRPr lang="en-US" dirty="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p:nvPr>
        </p:nvSpPr>
        <p:spPr>
          <a:xfrm>
            <a:off x="1676400" y="0"/>
            <a:ext cx="7467600" cy="6858000"/>
          </a:xfrm>
        </p:spPr>
        <p:txBody>
          <a:bodyPr/>
          <a:lstStyle/>
          <a:p>
            <a:pPr marL="687388" indent="-687388" eaLnBrk="1" hangingPunct="1">
              <a:buFontTx/>
              <a:buNone/>
              <a:defRPr/>
            </a:pPr>
            <a:r>
              <a:rPr lang="en-US" dirty="0" smtClean="0"/>
              <a:t>  C. Growing demand for textiles led to the  creation of the world’s first large factories (e.g. in </a:t>
            </a:r>
            <a:r>
              <a:rPr lang="en-US" b="1" dirty="0" smtClean="0"/>
              <a:t>Manchester</a:t>
            </a:r>
            <a:r>
              <a:rPr lang="en-US" dirty="0" smtClean="0"/>
              <a:t>)</a:t>
            </a:r>
          </a:p>
          <a:p>
            <a:pPr marL="0" indent="0" eaLnBrk="1" hangingPunct="1">
              <a:buFontTx/>
              <a:buNone/>
              <a:defRPr/>
            </a:pPr>
            <a:r>
              <a:rPr lang="en-US" dirty="0" smtClean="0"/>
              <a:t>       1. Constant shortage of thread in the 	  textile industry focused attention on 	  ways of improving spinning.</a:t>
            </a:r>
          </a:p>
          <a:p>
            <a:pPr marL="0" indent="0" eaLnBrk="1" hangingPunct="1">
              <a:buFontTx/>
              <a:buNone/>
              <a:defRPr/>
            </a:pPr>
            <a:r>
              <a:rPr lang="en-US" dirty="0" smtClean="0"/>
              <a:t>       2. Proto-industrialization facilitated 	 	  increased production</a:t>
            </a:r>
          </a:p>
          <a:p>
            <a:pPr marL="0" indent="0" eaLnBrk="1" hangingPunct="1">
              <a:buFontTx/>
              <a:buNone/>
              <a:defRPr/>
            </a:pPr>
            <a:r>
              <a:rPr lang="en-US" dirty="0" smtClean="0"/>
              <a:t>       3. The steam engine’s application to 	  textile production was perhaps the key 	  event of the industrial revolution</a:t>
            </a:r>
          </a:p>
          <a:p>
            <a:pPr marL="0" indent="0" eaLnBrk="1" hangingPunct="1">
              <a:buFontTx/>
              <a:buNone/>
              <a:defRPr/>
            </a:pPr>
            <a:r>
              <a:rPr lang="en-US" dirty="0" smtClean="0"/>
              <a:t>       4. Metallurgical industries flourished as 	  they provided the machinery</a:t>
            </a:r>
          </a:p>
          <a:p>
            <a:pPr marL="0" indent="0" eaLnBrk="1" hangingPunct="1">
              <a:buFontTx/>
              <a:buNone/>
              <a:defRPr/>
            </a:pP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checkerboard(across)">
                                      <p:cBhvr>
                                        <p:cTn id="7" dur="500"/>
                                        <p:tgtEl>
                                          <p:spTgt spid="30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checkerboard(across)">
                                      <p:cBhvr>
                                        <p:cTn id="12" dur="500"/>
                                        <p:tgtEl>
                                          <p:spTgt spid="30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checkerboard(across)">
                                      <p:cBhvr>
                                        <p:cTn id="17" dur="500"/>
                                        <p:tgtEl>
                                          <p:spTgt spid="30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checkerboard(across)">
                                      <p:cBhvr>
                                        <p:cTn id="22" dur="500"/>
                                        <p:tgtEl>
                                          <p:spTgt spid="3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http://college.hmco.com/history/west/mosaic/chapter14/images/600.manchester.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399" y="1600200"/>
            <a:ext cx="7426075" cy="4876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1" name="Rectangle 4"/>
          <p:cNvSpPr>
            <a:spLocks noGrp="1" noChangeArrowheads="1"/>
          </p:cNvSpPr>
          <p:nvPr>
            <p:ph type="title" idx="4294967295"/>
          </p:nvPr>
        </p:nvSpPr>
        <p:spPr>
          <a:xfrm>
            <a:off x="1828800" y="457200"/>
            <a:ext cx="7162800" cy="990600"/>
          </a:xfrm>
          <a:solidFill>
            <a:schemeClr val="bg1">
              <a:lumMod val="85000"/>
            </a:schemeClr>
          </a:solidFill>
        </p:spPr>
        <p:txBody>
          <a:bodyPr/>
          <a:lstStyle/>
          <a:p>
            <a:pPr eaLnBrk="1" hangingPunct="1">
              <a:defRPr/>
            </a:pPr>
            <a:r>
              <a:rPr lang="en-US" dirty="0" smtClean="0"/>
              <a:t>Manchester, 1851</a:t>
            </a: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p:nvPr>
        </p:nvSpPr>
        <p:spPr>
          <a:xfrm>
            <a:off x="1676400" y="0"/>
            <a:ext cx="7467600" cy="6858000"/>
          </a:xfrm>
        </p:spPr>
        <p:txBody>
          <a:bodyPr/>
          <a:lstStyle/>
          <a:p>
            <a:pPr marL="687388" indent="-687388" eaLnBrk="1" hangingPunct="1">
              <a:spcBef>
                <a:spcPts val="0"/>
              </a:spcBef>
              <a:buFontTx/>
              <a:buNone/>
              <a:defRPr/>
            </a:pPr>
            <a:r>
              <a:rPr lang="en-US" dirty="0" smtClean="0"/>
              <a:t>       5. Results of new technology</a:t>
            </a:r>
          </a:p>
          <a:p>
            <a:pPr marL="1489075" indent="-404813" eaLnBrk="1" hangingPunct="1">
              <a:spcBef>
                <a:spcPts val="0"/>
              </a:spcBef>
              <a:buFontTx/>
              <a:buNone/>
              <a:defRPr/>
            </a:pPr>
            <a:r>
              <a:rPr lang="en-US" dirty="0" smtClean="0"/>
              <a:t>a.	By 1790, new machines produced 10 times as much cotton yarn as 1770</a:t>
            </a:r>
          </a:p>
          <a:p>
            <a:pPr marL="1489075" indent="-404813" eaLnBrk="1" hangingPunct="1">
              <a:spcBef>
                <a:spcPts val="0"/>
              </a:spcBef>
              <a:buFontTx/>
              <a:buNone/>
              <a:defRPr/>
            </a:pPr>
            <a:r>
              <a:rPr lang="en-US" dirty="0" smtClean="0"/>
              <a:t>b. By 1800, production of cotton thread was England’s most important industry</a:t>
            </a:r>
          </a:p>
          <a:p>
            <a:pPr marL="1828800" indent="-339725" eaLnBrk="1" hangingPunct="1">
              <a:spcBef>
                <a:spcPts val="0"/>
              </a:spcBef>
              <a:buFontTx/>
              <a:buNone/>
              <a:defRPr/>
            </a:pPr>
            <a:r>
              <a:rPr lang="en-US" dirty="0" smtClean="0"/>
              <a:t>•	</a:t>
            </a:r>
            <a:r>
              <a:rPr lang="en-US" dirty="0"/>
              <a:t>By 1820, cotton was almost ½ of Britain’s exports.</a:t>
            </a:r>
          </a:p>
          <a:p>
            <a:pPr marL="1828800" indent="-339725" eaLnBrk="1" hangingPunct="1">
              <a:spcBef>
                <a:spcPts val="0"/>
              </a:spcBef>
              <a:defRPr/>
            </a:pPr>
            <a:r>
              <a:rPr lang="en-US" dirty="0" smtClean="0"/>
              <a:t>By 1850, England produced more than ½ world’s cotton cloth.</a:t>
            </a:r>
          </a:p>
          <a:p>
            <a:pPr marL="1489075" indent="-401638" eaLnBrk="1" hangingPunct="1">
              <a:spcBef>
                <a:spcPts val="0"/>
              </a:spcBef>
              <a:buFontTx/>
              <a:buNone/>
              <a:defRPr/>
            </a:pPr>
            <a:r>
              <a:rPr lang="en-US" dirty="0" smtClean="0"/>
              <a:t>c.	Cotton goods became cheaper and enjoyed by all classes.</a:t>
            </a:r>
          </a:p>
          <a:p>
            <a:pPr marL="1941513" indent="-452438" eaLnBrk="1" hangingPunct="1">
              <a:spcBef>
                <a:spcPts val="0"/>
              </a:spcBef>
              <a:buFontTx/>
              <a:buNone/>
              <a:defRPr/>
            </a:pPr>
            <a:r>
              <a:rPr lang="en-US" dirty="0" smtClean="0"/>
              <a:t>•	Poor people could now afford to wear cotton slips and underwear.</a:t>
            </a:r>
          </a:p>
          <a:p>
            <a:pPr marL="0" indent="0" eaLnBrk="1" hangingPunct="1">
              <a:buFontTx/>
              <a:buNone/>
              <a:defRPr/>
            </a:pPr>
            <a:endParaRPr lang="en-US"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checkerboard(across)">
                                      <p:cBhvr>
                                        <p:cTn id="7" dur="500"/>
                                        <p:tgtEl>
                                          <p:spTgt spid="30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checkerboard(across)">
                                      <p:cBhvr>
                                        <p:cTn id="12" dur="500"/>
                                        <p:tgtEl>
                                          <p:spTgt spid="30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checkerboard(across)">
                                      <p:cBhvr>
                                        <p:cTn id="17" dur="500"/>
                                        <p:tgtEl>
                                          <p:spTgt spid="30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checkerboard(across)">
                                      <p:cBhvr>
                                        <p:cTn id="22" dur="500"/>
                                        <p:tgtEl>
                                          <p:spTgt spid="307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animEffect transition="in" filter="checkerboard(across)">
                                      <p:cBhvr>
                                        <p:cTn id="27" dur="500"/>
                                        <p:tgtEl>
                                          <p:spTgt spid="307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4">
                                            <p:txEl>
                                              <p:pRg st="6" end="6"/>
                                            </p:txEl>
                                          </p:spTgt>
                                        </p:tgtEl>
                                        <p:attrNameLst>
                                          <p:attrName>style.visibility</p:attrName>
                                        </p:attrNameLst>
                                      </p:cBhvr>
                                      <p:to>
                                        <p:strVal val="visible"/>
                                      </p:to>
                                    </p:set>
                                    <p:animEffect transition="in" filter="checkerboard(across)">
                                      <p:cBhvr>
                                        <p:cTn id="32" dur="500"/>
                                        <p:tgtEl>
                                          <p:spTgt spid="3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p:nvPr>
        </p:nvSpPr>
        <p:spPr>
          <a:xfrm>
            <a:off x="1676400" y="0"/>
            <a:ext cx="7467600" cy="6858000"/>
          </a:xfrm>
        </p:spPr>
        <p:txBody>
          <a:bodyPr/>
          <a:lstStyle/>
          <a:p>
            <a:pPr marL="687388" indent="-687388" eaLnBrk="1" hangingPunct="1">
              <a:spcBef>
                <a:spcPts val="600"/>
              </a:spcBef>
              <a:buFontTx/>
              <a:buNone/>
              <a:defRPr/>
            </a:pPr>
            <a:r>
              <a:rPr lang="en-US" dirty="0" smtClean="0"/>
              <a:t>  D. Steam engines and coal</a:t>
            </a:r>
          </a:p>
          <a:p>
            <a:pPr marL="0" indent="0" eaLnBrk="1" hangingPunct="1">
              <a:spcBef>
                <a:spcPts val="600"/>
              </a:spcBef>
              <a:buFontTx/>
              <a:buNone/>
              <a:defRPr/>
            </a:pPr>
            <a:r>
              <a:rPr lang="en-US" dirty="0" smtClean="0"/>
              <a:t>       1. Use of coal to power steam engines 	  was one of the hallmarks of the 	 	  industrial revolution</a:t>
            </a:r>
          </a:p>
          <a:p>
            <a:pPr marL="0" indent="0" eaLnBrk="1" hangingPunct="1">
              <a:spcBef>
                <a:spcPts val="600"/>
              </a:spcBef>
              <a:buFontTx/>
              <a:buNone/>
              <a:defRPr/>
            </a:pPr>
            <a:r>
              <a:rPr lang="en-US" dirty="0"/>
              <a:t>	</a:t>
            </a:r>
            <a:r>
              <a:rPr lang="en-US" dirty="0" smtClean="0"/>
              <a:t>  a. The revolution in energy involved a 	      transition from wood-burning to 	      coal-burning/</a:t>
            </a:r>
          </a:p>
          <a:p>
            <a:pPr marL="0" indent="0" eaLnBrk="1" hangingPunct="1">
              <a:spcBef>
                <a:spcPts val="600"/>
              </a:spcBef>
              <a:buFontTx/>
              <a:buNone/>
              <a:defRPr/>
            </a:pPr>
            <a:r>
              <a:rPr lang="en-US" dirty="0"/>
              <a:t>	</a:t>
            </a:r>
            <a:r>
              <a:rPr lang="en-US" dirty="0" smtClean="0"/>
              <a:t>  b. By 1850, England produced 2/3 of 	      the world’s coal.</a:t>
            </a:r>
          </a:p>
          <a:p>
            <a:pPr marL="0" indent="0" eaLnBrk="1" hangingPunct="1">
              <a:spcBef>
                <a:spcPts val="600"/>
              </a:spcBef>
              <a:buFontTx/>
              <a:buNone/>
              <a:defRPr/>
            </a:pPr>
            <a:r>
              <a:rPr lang="en-US" dirty="0" smtClean="0"/>
              <a:t>       2. The steam engine</a:t>
            </a:r>
          </a:p>
          <a:p>
            <a:pPr marL="0" indent="0" eaLnBrk="1" hangingPunct="1">
              <a:spcBef>
                <a:spcPts val="600"/>
              </a:spcBef>
              <a:buFontTx/>
              <a:buNone/>
              <a:defRPr/>
            </a:pPr>
            <a:r>
              <a:rPr lang="en-US" dirty="0" smtClean="0"/>
              <a:t>       </a:t>
            </a:r>
            <a:r>
              <a:rPr lang="en-US" dirty="0"/>
              <a:t> </a:t>
            </a:r>
            <a:r>
              <a:rPr lang="en-US" dirty="0" smtClean="0"/>
              <a:t>   a. Thomas Savory (1698) and Thomas 	   </a:t>
            </a:r>
            <a:r>
              <a:rPr lang="en-US" dirty="0"/>
              <a:t> </a:t>
            </a:r>
            <a:r>
              <a:rPr lang="en-US" dirty="0" smtClean="0"/>
              <a:t>  </a:t>
            </a:r>
            <a:r>
              <a:rPr lang="en-US" dirty="0" err="1" smtClean="0"/>
              <a:t>Newcomen</a:t>
            </a:r>
            <a:r>
              <a:rPr lang="en-US" dirty="0" smtClean="0"/>
              <a:t> (1705) invented steam 	      pumps to pump water out of mines.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checkerboard(across)">
                                      <p:cBhvr>
                                        <p:cTn id="7" dur="500"/>
                                        <p:tgtEl>
                                          <p:spTgt spid="30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checkerboard(across)">
                                      <p:cBhvr>
                                        <p:cTn id="12" dur="500"/>
                                        <p:tgtEl>
                                          <p:spTgt spid="30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checkerboard(across)">
                                      <p:cBhvr>
                                        <p:cTn id="17" dur="500"/>
                                        <p:tgtEl>
                                          <p:spTgt spid="30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checkerboard(across)">
                                      <p:cBhvr>
                                        <p:cTn id="22" dur="500"/>
                                        <p:tgtEl>
                                          <p:spTgt spid="30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animEffect transition="in" filter="checkerboard(across)">
                                      <p:cBhvr>
                                        <p:cTn id="27" dur="500"/>
                                        <p:tgtEl>
                                          <p:spTgt spid="30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p:nvPr>
        </p:nvSpPr>
        <p:spPr>
          <a:xfrm>
            <a:off x="1676400" y="0"/>
            <a:ext cx="7467600" cy="1676400"/>
          </a:xfrm>
        </p:spPr>
        <p:txBody>
          <a:bodyPr/>
          <a:lstStyle/>
          <a:p>
            <a:pPr marL="0" indent="0" eaLnBrk="1" hangingPunct="1">
              <a:spcBef>
                <a:spcPts val="0"/>
              </a:spcBef>
              <a:buFontTx/>
              <a:buNone/>
              <a:defRPr/>
            </a:pPr>
            <a:r>
              <a:rPr lang="en-US" dirty="0"/>
              <a:t>	</a:t>
            </a:r>
            <a:r>
              <a:rPr lang="en-US" dirty="0" smtClean="0"/>
              <a:t>b. </a:t>
            </a:r>
            <a:r>
              <a:rPr lang="en-US" b="1" dirty="0" smtClean="0"/>
              <a:t>James Watt </a:t>
            </a:r>
            <a:r>
              <a:rPr lang="en-US" dirty="0" smtClean="0"/>
              <a:t>invented and patented 	    the first efficient steam engine (1769)</a:t>
            </a:r>
          </a:p>
          <a:p>
            <a:pPr marL="1828800" indent="-452438" eaLnBrk="1" hangingPunct="1">
              <a:spcBef>
                <a:spcPts val="0"/>
              </a:spcBef>
              <a:buFontTx/>
              <a:buNone/>
              <a:defRPr/>
            </a:pPr>
            <a:r>
              <a:rPr lang="en-US" b="1" dirty="0"/>
              <a:t>•	</a:t>
            </a:r>
            <a:r>
              <a:rPr lang="en-US" dirty="0"/>
              <a:t>By </a:t>
            </a:r>
            <a:r>
              <a:rPr lang="en-US" dirty="0" smtClean="0"/>
              <a:t>the late </a:t>
            </a:r>
            <a:r>
              <a:rPr lang="en-US" dirty="0"/>
              <a:t>1780s, the steam engine was used regularly in production in </a:t>
            </a:r>
            <a:r>
              <a:rPr lang="en-US" dirty="0" smtClean="0"/>
              <a:t>England.</a:t>
            </a:r>
          </a:p>
          <a:p>
            <a:pPr marL="1833562" indent="-457200" eaLnBrk="1" hangingPunct="1">
              <a:spcBef>
                <a:spcPts val="0"/>
              </a:spcBef>
              <a:defRPr/>
            </a:pPr>
            <a:r>
              <a:rPr lang="en-US" dirty="0" smtClean="0"/>
              <a:t>The </a:t>
            </a:r>
            <a:r>
              <a:rPr lang="en-US" dirty="0"/>
              <a:t>steam engine was the most fundamental advance in technology</a:t>
            </a: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29400" y="3703320"/>
            <a:ext cx="2514600" cy="3154680"/>
          </a:xfrm>
          <a:prstGeom prst="rect">
            <a:avLst/>
          </a:prstGeom>
          <a:ln>
            <a:noFill/>
          </a:ln>
          <a:effectLst>
            <a:softEdge rad="112500"/>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4334" t="4930" r="5073" b="7183"/>
          <a:stretch/>
        </p:blipFill>
        <p:spPr>
          <a:xfrm>
            <a:off x="2209800" y="3917411"/>
            <a:ext cx="4038600" cy="2940589"/>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checkerboard(across)">
                                      <p:cBhvr>
                                        <p:cTn id="7" dur="500"/>
                                        <p:tgtEl>
                                          <p:spTgt spid="30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checkerboard(across)">
                                      <p:cBhvr>
                                        <p:cTn id="12" dur="500"/>
                                        <p:tgtEl>
                                          <p:spTgt spid="30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p:nvPr>
        </p:nvSpPr>
        <p:spPr>
          <a:xfrm>
            <a:off x="1676400" y="11113"/>
            <a:ext cx="7467600" cy="5486400"/>
          </a:xfrm>
        </p:spPr>
        <p:txBody>
          <a:bodyPr/>
          <a:lstStyle/>
          <a:p>
            <a:pPr eaLnBrk="1" hangingPunct="1">
              <a:buFontTx/>
              <a:buNone/>
              <a:defRPr/>
            </a:pPr>
            <a:r>
              <a:rPr lang="en-US" dirty="0" smtClean="0"/>
              <a:t>	     c. The iron industry was radically 	  	   transformed by steam power.</a:t>
            </a:r>
          </a:p>
          <a:p>
            <a:pPr marL="1489075" indent="-347663" eaLnBrk="1" hangingPunct="1">
              <a:buFontTx/>
              <a:buNone/>
              <a:defRPr/>
            </a:pPr>
            <a:r>
              <a:rPr lang="en-US" dirty="0" smtClean="0"/>
              <a:t>•	Rising supplies of coal boosted iron production and gave rise to </a:t>
            </a:r>
            <a:r>
              <a:rPr lang="en-US" b="1" dirty="0" smtClean="0"/>
              <a:t>heavy industry</a:t>
            </a:r>
            <a:r>
              <a:rPr lang="en-US" dirty="0" smtClean="0"/>
              <a:t>: the manufacture of machinery and materials used in production.</a:t>
            </a:r>
          </a:p>
          <a:p>
            <a:pPr marL="1489075" indent="-349250" eaLnBrk="1" hangingPunct="1">
              <a:defRPr/>
            </a:pPr>
            <a:r>
              <a:rPr lang="en-US" dirty="0" smtClean="0"/>
              <a:t>Iron makers switched over rapidly from charcoal to coke in the smelting of pig iron.</a:t>
            </a:r>
          </a:p>
        </p:txBody>
      </p:sp>
      <p:sp>
        <p:nvSpPr>
          <p:cNvPr id="51203" name="Rectangle 3"/>
          <p:cNvSpPr>
            <a:spLocks noChangeArrowheads="1"/>
          </p:cNvSpPr>
          <p:nvPr/>
        </p:nvSpPr>
        <p:spPr bwMode="auto">
          <a:xfrm>
            <a:off x="-1323975" y="2503488"/>
            <a:ext cx="9144000" cy="0"/>
          </a:xfrm>
          <a:prstGeom prst="rect">
            <a:avLst/>
          </a:prstGeom>
          <a:noFill/>
          <a:ln w="9525">
            <a:noFill/>
            <a:miter lim="800000"/>
            <a:headEnd/>
            <a:tailEnd/>
          </a:ln>
          <a:effectLst/>
        </p:spPr>
        <p:txBody>
          <a:bodyPr>
            <a:spAutoFit/>
          </a:bodyPr>
          <a:lstStyle/>
          <a:p>
            <a:pPr eaLnBrk="1" hangingPunct="1"/>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checkerboard(across)">
                                      <p:cBhvr>
                                        <p:cTn id="7" dur="500"/>
                                        <p:tgtEl>
                                          <p:spTgt spid="153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checkerboard(across)">
                                      <p:cBhvr>
                                        <p:cTn id="12"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p:nvPr>
        </p:nvSpPr>
        <p:spPr>
          <a:xfrm>
            <a:off x="1676400" y="11113"/>
            <a:ext cx="7467600" cy="5486400"/>
          </a:xfrm>
        </p:spPr>
        <p:txBody>
          <a:bodyPr/>
          <a:lstStyle/>
          <a:p>
            <a:pPr marL="1376363" indent="-461963" eaLnBrk="1" hangingPunct="1">
              <a:spcBef>
                <a:spcPct val="0"/>
              </a:spcBef>
              <a:buFontTx/>
              <a:buNone/>
            </a:pPr>
            <a:r>
              <a:rPr lang="en-US" smtClean="0"/>
              <a:t>•	</a:t>
            </a:r>
            <a:r>
              <a:rPr lang="en-US" b="1" smtClean="0"/>
              <a:t>Henry Cort </a:t>
            </a:r>
            <a:r>
              <a:rPr lang="en-US" smtClean="0"/>
              <a:t>in the 1780s developed the </a:t>
            </a:r>
            <a:r>
              <a:rPr lang="en-US" b="1" smtClean="0"/>
              <a:t>puddling furnace</a:t>
            </a:r>
            <a:r>
              <a:rPr lang="en-US" smtClean="0"/>
              <a:t> which refined pig iron with coke.</a:t>
            </a:r>
          </a:p>
          <a:p>
            <a:pPr marL="1376363" indent="-461963" eaLnBrk="1" hangingPunct="1">
              <a:spcBef>
                <a:spcPct val="0"/>
              </a:spcBef>
              <a:buFontTx/>
              <a:buNone/>
            </a:pPr>
            <a:r>
              <a:rPr lang="en-US" smtClean="0"/>
              <a:t>•	Cort also developed heavy-duty steam-powered rolling mills capable of shaping finished iron into any shape or form.</a:t>
            </a:r>
          </a:p>
          <a:p>
            <a:pPr marL="1376363" indent="-461963" eaLnBrk="1" hangingPunct="1">
              <a:spcBef>
                <a:spcPct val="0"/>
              </a:spcBef>
              <a:buFontTx/>
              <a:buNone/>
            </a:pPr>
            <a:r>
              <a:rPr lang="en-US" smtClean="0"/>
              <a:t>•	By 1850, England produced more than half of the world’s iron.</a:t>
            </a:r>
          </a:p>
        </p:txBody>
      </p:sp>
      <p:sp>
        <p:nvSpPr>
          <p:cNvPr id="53251" name="Rectangle 3"/>
          <p:cNvSpPr>
            <a:spLocks noChangeArrowheads="1"/>
          </p:cNvSpPr>
          <p:nvPr/>
        </p:nvSpPr>
        <p:spPr bwMode="auto">
          <a:xfrm>
            <a:off x="-1323975" y="2503488"/>
            <a:ext cx="9144000" cy="0"/>
          </a:xfrm>
          <a:prstGeom prst="rect">
            <a:avLst/>
          </a:prstGeom>
          <a:noFill/>
          <a:ln w="9525">
            <a:noFill/>
            <a:miter lim="800000"/>
            <a:headEnd/>
            <a:tailEnd/>
          </a:ln>
          <a:effectLst/>
        </p:spPr>
        <p:txBody>
          <a:bodyPr>
            <a:spAutoFit/>
          </a:bodyPr>
          <a:lstStyle/>
          <a:p>
            <a:pPr eaLnBrk="1" hangingPunct="1"/>
            <a:endParaRPr lang="en-US"/>
          </a:p>
        </p:txBody>
      </p:sp>
      <p:pic>
        <p:nvPicPr>
          <p:cNvPr id="15365" name="Picture 5" descr="Puddling Furnac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4344185"/>
            <a:ext cx="5467351" cy="252952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checkerboard(across)">
                                      <p:cBhvr>
                                        <p:cTn id="7" dur="500"/>
                                        <p:tgtEl>
                                          <p:spTgt spid="153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checkerboard(across)">
                                      <p:cBhvr>
                                        <p:cTn id="12"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p:nvPr>
        </p:nvSpPr>
        <p:spPr>
          <a:xfrm>
            <a:off x="1676400" y="34925"/>
            <a:ext cx="7467600" cy="6248400"/>
          </a:xfrm>
        </p:spPr>
        <p:txBody>
          <a:bodyPr/>
          <a:lstStyle/>
          <a:p>
            <a:pPr eaLnBrk="1" hangingPunct="1">
              <a:spcBef>
                <a:spcPts val="600"/>
              </a:spcBef>
              <a:buFontTx/>
              <a:buNone/>
              <a:defRPr/>
            </a:pPr>
            <a:r>
              <a:rPr lang="en-US" dirty="0" smtClean="0"/>
              <a:t>	E. Transportation Revolution</a:t>
            </a:r>
          </a:p>
          <a:p>
            <a:pPr eaLnBrk="1" hangingPunct="1">
              <a:spcBef>
                <a:spcPts val="600"/>
              </a:spcBef>
              <a:buFontTx/>
              <a:buNone/>
              <a:defRPr/>
            </a:pPr>
            <a:r>
              <a:rPr lang="en-US" dirty="0" smtClean="0"/>
              <a:t>	     1.  Made possible by steam power</a:t>
            </a:r>
          </a:p>
          <a:p>
            <a:pPr eaLnBrk="1" hangingPunct="1">
              <a:spcBef>
                <a:spcPts val="600"/>
              </a:spcBef>
              <a:buFontTx/>
              <a:buNone/>
              <a:defRPr/>
            </a:pPr>
            <a:r>
              <a:rPr lang="en-US" dirty="0" smtClean="0"/>
              <a:t>		2. Necessary to distribute finished 		    goods and to deliver raw materials to 	    factories</a:t>
            </a:r>
          </a:p>
          <a:p>
            <a:pPr marL="0" indent="0">
              <a:spcBef>
                <a:spcPts val="600"/>
              </a:spcBef>
              <a:buFontTx/>
              <a:buNone/>
              <a:defRPr/>
            </a:pPr>
            <a:r>
              <a:rPr lang="en-US" b="1" dirty="0" smtClean="0"/>
              <a:t>         </a:t>
            </a:r>
            <a:r>
              <a:rPr lang="en-US" dirty="0" smtClean="0"/>
              <a:t>3. </a:t>
            </a:r>
            <a:r>
              <a:rPr lang="en-US" b="1" dirty="0" smtClean="0"/>
              <a:t>Canal</a:t>
            </a:r>
            <a:r>
              <a:rPr lang="en-US" dirty="0" smtClean="0"/>
              <a:t> systems were </a:t>
            </a:r>
            <a:r>
              <a:rPr lang="en-US" dirty="0"/>
              <a:t>important in </a:t>
            </a:r>
            <a:r>
              <a:rPr lang="en-US" dirty="0" smtClean="0"/>
              <a:t>	  </a:t>
            </a:r>
            <a:r>
              <a:rPr lang="en-US" dirty="0"/>
              <a:t> </a:t>
            </a:r>
            <a:r>
              <a:rPr lang="en-US" dirty="0" smtClean="0"/>
              <a:t> completing </a:t>
            </a:r>
            <a:r>
              <a:rPr lang="en-US" dirty="0"/>
              <a:t>basic needs of related </a:t>
            </a:r>
            <a:r>
              <a:rPr lang="en-US" dirty="0" smtClean="0"/>
              <a:t>	    interdependent </a:t>
            </a:r>
            <a:r>
              <a:rPr lang="en-US" dirty="0"/>
              <a:t>industries: railroad, </a:t>
            </a:r>
            <a:r>
              <a:rPr lang="en-US" dirty="0" smtClean="0"/>
              <a:t>	    steel</a:t>
            </a:r>
            <a:r>
              <a:rPr lang="en-US" dirty="0"/>
              <a:t>, </a:t>
            </a:r>
            <a:r>
              <a:rPr lang="en-US" dirty="0" smtClean="0"/>
              <a:t>and coal </a:t>
            </a:r>
            <a:endParaRPr lang="en-US" dirty="0"/>
          </a:p>
          <a:p>
            <a:pPr marL="0" indent="0">
              <a:spcBef>
                <a:spcPts val="600"/>
              </a:spcBef>
              <a:buFontTx/>
              <a:buNone/>
              <a:defRPr/>
            </a:pPr>
            <a:r>
              <a:rPr lang="en-US" dirty="0" smtClean="0"/>
              <a:t>	4. Construction </a:t>
            </a:r>
            <a:r>
              <a:rPr lang="en-US" dirty="0"/>
              <a:t>of hard-surfaced roads </a:t>
            </a:r>
            <a:r>
              <a:rPr lang="en-US" dirty="0" smtClean="0"/>
              <a:t>	    pioneered </a:t>
            </a:r>
            <a:r>
              <a:rPr lang="en-US" dirty="0"/>
              <a:t>by </a:t>
            </a:r>
            <a:r>
              <a:rPr lang="en-US" b="1" dirty="0"/>
              <a:t>John </a:t>
            </a:r>
            <a:r>
              <a:rPr lang="en-US" b="1" dirty="0" err="1"/>
              <a:t>McAdam</a:t>
            </a:r>
            <a:r>
              <a:rPr lang="en-US" dirty="0"/>
              <a:t> (</a:t>
            </a:r>
            <a:r>
              <a:rPr lang="en-US" dirty="0" smtClean="0"/>
              <a:t>1756-	    1836)</a:t>
            </a:r>
          </a:p>
          <a:p>
            <a:pPr marL="1716088" indent="-406400">
              <a:spcBef>
                <a:spcPts val="600"/>
              </a:spcBef>
              <a:defRPr/>
            </a:pPr>
            <a:r>
              <a:rPr lang="en-US" dirty="0" smtClean="0"/>
              <a:t>Significantly improved land travel</a:t>
            </a:r>
            <a:endParaRPr lang="en-US"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checkerboard(across)">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checkerboard(across)">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6">
                                            <p:txEl>
                                              <p:pRg st="3" end="3"/>
                                            </p:txEl>
                                          </p:spTgt>
                                        </p:tgtEl>
                                        <p:attrNameLst>
                                          <p:attrName>style.visibility</p:attrName>
                                        </p:attrNameLst>
                                      </p:cBhvr>
                                      <p:to>
                                        <p:strVal val="visible"/>
                                      </p:to>
                                    </p:set>
                                    <p:animEffect transition="in" filter="checkerboard(across)">
                                      <p:cBhvr>
                                        <p:cTn id="17" dur="500"/>
                                        <p:tgtEl>
                                          <p:spTgt spid="266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26">
                                            <p:txEl>
                                              <p:pRg st="4" end="4"/>
                                            </p:txEl>
                                          </p:spTgt>
                                        </p:tgtEl>
                                        <p:attrNameLst>
                                          <p:attrName>style.visibility</p:attrName>
                                        </p:attrNameLst>
                                      </p:cBhvr>
                                      <p:to>
                                        <p:strVal val="visible"/>
                                      </p:to>
                                    </p:set>
                                    <p:animEffect transition="in" filter="checkerboard(across)">
                                      <p:cBhvr>
                                        <p:cTn id="22" dur="500"/>
                                        <p:tgtEl>
                                          <p:spTgt spid="266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animEffect transition="in" filter="checkerboard(across)">
                                      <p:cBhvr>
                                        <p:cTn id="27" dur="50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p:nvPr>
        </p:nvSpPr>
        <p:spPr>
          <a:xfrm>
            <a:off x="1676400" y="34925"/>
            <a:ext cx="7467600" cy="4689475"/>
          </a:xfrm>
        </p:spPr>
        <p:txBody>
          <a:bodyPr/>
          <a:lstStyle/>
          <a:p>
            <a:pPr eaLnBrk="1" hangingPunct="1">
              <a:spcBef>
                <a:spcPts val="600"/>
              </a:spcBef>
              <a:buFontTx/>
              <a:buNone/>
              <a:defRPr/>
            </a:pPr>
            <a:r>
              <a:rPr lang="en-US" dirty="0" smtClean="0"/>
              <a:t>		5.  Steamboats: 1807, </a:t>
            </a:r>
            <a:r>
              <a:rPr lang="en-US" b="1" dirty="0" smtClean="0"/>
              <a:t>Robert Fulton’s 	     </a:t>
            </a:r>
            <a:r>
              <a:rPr lang="en-US" dirty="0" smtClean="0"/>
              <a:t>steamboat, the </a:t>
            </a:r>
            <a:r>
              <a:rPr lang="en-US" i="1" dirty="0" smtClean="0"/>
              <a:t>Clermont, </a:t>
            </a:r>
            <a:r>
              <a:rPr lang="en-US" dirty="0" smtClean="0"/>
              <a:t>traveled 	     upriver from New York City</a:t>
            </a:r>
          </a:p>
          <a:p>
            <a:pPr marL="1828800" indent="-452438" eaLnBrk="1" hangingPunct="1">
              <a:spcBef>
                <a:spcPts val="600"/>
              </a:spcBef>
              <a:buFontTx/>
              <a:buNone/>
              <a:defRPr/>
            </a:pPr>
            <a:r>
              <a:rPr lang="en-US" dirty="0" smtClean="0"/>
              <a:t>a.	Used an imported </a:t>
            </a:r>
            <a:r>
              <a:rPr lang="en-US" dirty="0" err="1" smtClean="0"/>
              <a:t>Boulton</a:t>
            </a:r>
            <a:r>
              <a:rPr lang="en-US" dirty="0" smtClean="0"/>
              <a:t> and Watt steam engine</a:t>
            </a:r>
          </a:p>
          <a:p>
            <a:pPr marL="1828800" indent="-452438" eaLnBrk="1" hangingPunct="1">
              <a:spcBef>
                <a:spcPts val="600"/>
              </a:spcBef>
              <a:buFontTx/>
              <a:buNone/>
              <a:defRPr/>
            </a:pPr>
            <a:r>
              <a:rPr lang="en-US" dirty="0" smtClean="0"/>
              <a:t>b.	Made two-way river travel possible and travel on the high seas faster</a:t>
            </a:r>
          </a:p>
          <a:p>
            <a:pPr marL="1828800" indent="-452438" eaLnBrk="1" hangingPunct="1">
              <a:spcBef>
                <a:spcPts val="600"/>
              </a:spcBef>
              <a:buFontTx/>
              <a:buNone/>
              <a:defRPr/>
            </a:pPr>
            <a:r>
              <a:rPr lang="en-US" dirty="0" smtClean="0"/>
              <a:t>c.	1838, first steamship crossed the Atlantic Ocean</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0485" y="4618348"/>
            <a:ext cx="3679429" cy="2239652"/>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additive="base">
                                        <p:cTn id="7"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 calcmode="lin" valueType="num">
                                      <p:cBhvr additive="base">
                                        <p:cTn id="13"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anim calcmode="lin" valueType="num">
                                      <p:cBhvr additive="base">
                                        <p:cTn id="19"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p:nvPr>
        </p:nvSpPr>
        <p:spPr>
          <a:xfrm>
            <a:off x="1709738" y="228600"/>
            <a:ext cx="7467600" cy="6248400"/>
          </a:xfrm>
        </p:spPr>
        <p:txBody>
          <a:bodyPr/>
          <a:lstStyle/>
          <a:p>
            <a:pPr eaLnBrk="1" hangingPunct="1">
              <a:buFontTx/>
              <a:buNone/>
              <a:defRPr/>
            </a:pPr>
            <a:r>
              <a:rPr lang="en-US" dirty="0" smtClean="0"/>
              <a:t>		6.  </a:t>
            </a:r>
            <a:r>
              <a:rPr lang="en-US" b="1" dirty="0" smtClean="0"/>
              <a:t>Railroads (the “Iron Horse”)</a:t>
            </a:r>
            <a:endParaRPr lang="en-US" dirty="0" smtClean="0"/>
          </a:p>
          <a:p>
            <a:pPr eaLnBrk="1" hangingPunct="1">
              <a:buFontTx/>
              <a:buNone/>
              <a:defRPr/>
            </a:pPr>
            <a:r>
              <a:rPr lang="en-US" dirty="0" smtClean="0"/>
              <a:t>		     a. 1803, the first steam wagon was 	         used on the streets of London </a:t>
            </a:r>
          </a:p>
          <a:p>
            <a:pPr eaLnBrk="1" hangingPunct="1">
              <a:buFontTx/>
              <a:buNone/>
              <a:defRPr/>
            </a:pPr>
            <a:r>
              <a:rPr lang="en-US" dirty="0"/>
              <a:t>	</a:t>
            </a:r>
            <a:r>
              <a:rPr lang="en-US" dirty="0" smtClean="0"/>
              <a:t>           b. Steam wagon was adapted for use 	         on rails</a:t>
            </a:r>
          </a:p>
          <a:p>
            <a:pPr eaLnBrk="1" hangingPunct="1">
              <a:buFontTx/>
              <a:buNone/>
              <a:defRPr/>
            </a:pPr>
            <a:r>
              <a:rPr lang="en-US" dirty="0"/>
              <a:t>	</a:t>
            </a:r>
            <a:r>
              <a:rPr lang="en-US" dirty="0" smtClean="0"/>
              <a:t>	     c. 1825, </a:t>
            </a:r>
            <a:r>
              <a:rPr lang="en-US" b="1" dirty="0" smtClean="0"/>
              <a:t>George Stephenson </a:t>
            </a:r>
            <a:r>
              <a:rPr lang="en-US" dirty="0" smtClean="0"/>
              <a:t>made 	         the railroad locomotive 	   	         commercially successful</a:t>
            </a:r>
          </a:p>
          <a:p>
            <a:pPr marL="2174875" indent="-346075" eaLnBrk="1" hangingPunct="1">
              <a:defRPr/>
            </a:pPr>
            <a:r>
              <a:rPr lang="en-US" dirty="0" smtClean="0"/>
              <a:t>By 1829, widely used in England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checkerboard(across)">
                                      <p:cBhvr>
                                        <p:cTn id="7" dur="500"/>
                                        <p:tgtEl>
                                          <p:spTgt spid="266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checkerboard(across)">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6">
                                            <p:txEl>
                                              <p:pRg st="3" end="3"/>
                                            </p:txEl>
                                          </p:spTgt>
                                        </p:tgtEl>
                                        <p:attrNameLst>
                                          <p:attrName>style.visibility</p:attrName>
                                        </p:attrNameLst>
                                      </p:cBhvr>
                                      <p:to>
                                        <p:strVal val="visible"/>
                                      </p:to>
                                    </p:set>
                                    <p:animEffect transition="in" filter="checkerboard(across)">
                                      <p:cBhvr>
                                        <p:cTn id="17" dur="500"/>
                                        <p:tgtEl>
                                          <p:spTgt spid="266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26">
                                            <p:txEl>
                                              <p:pRg st="4" end="4"/>
                                            </p:txEl>
                                          </p:spTgt>
                                        </p:tgtEl>
                                        <p:attrNameLst>
                                          <p:attrName>style.visibility</p:attrName>
                                        </p:attrNameLst>
                                      </p:cBhvr>
                                      <p:to>
                                        <p:strVal val="visible"/>
                                      </p:to>
                                    </p:set>
                                    <p:animEffect transition="in" filter="checkerboard(across)">
                                      <p:cBhvr>
                                        <p:cTn id="22"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248400"/>
          </a:xfrm>
        </p:spPr>
        <p:txBody>
          <a:bodyPr/>
          <a:lstStyle/>
          <a:p>
            <a:pPr marL="0" indent="0" eaLnBrk="1" hangingPunct="1">
              <a:spcBef>
                <a:spcPts val="0"/>
              </a:spcBef>
              <a:buFontTx/>
              <a:buNone/>
              <a:defRPr/>
            </a:pPr>
            <a:r>
              <a:rPr lang="en-US" sz="3100" dirty="0" smtClean="0"/>
              <a:t>I. Overview of the Industrial Revolution</a:t>
            </a:r>
          </a:p>
          <a:p>
            <a:pPr marL="812800" indent="-812800" eaLnBrk="1" hangingPunct="1">
              <a:spcBef>
                <a:spcPts val="0"/>
              </a:spcBef>
              <a:buFontTx/>
              <a:buNone/>
              <a:defRPr/>
            </a:pPr>
            <a:r>
              <a:rPr lang="en-US" sz="3100" dirty="0" smtClean="0"/>
              <a:t>    A. Machines began to replace significantly human and animal power in the production and manufacturing of goods.</a:t>
            </a:r>
          </a:p>
          <a:p>
            <a:pPr marL="1376363" indent="-461963" eaLnBrk="1" hangingPunct="1">
              <a:spcBef>
                <a:spcPts val="0"/>
              </a:spcBef>
              <a:defRPr/>
            </a:pPr>
            <a:r>
              <a:rPr lang="en-US" sz="3100" dirty="0" smtClean="0"/>
              <a:t>Steam engine for producing textiles in the 1780s was the turning point</a:t>
            </a:r>
          </a:p>
          <a:p>
            <a:pPr marL="812800" indent="-812800" eaLnBrk="1" hangingPunct="1">
              <a:spcBef>
                <a:spcPts val="0"/>
              </a:spcBef>
              <a:buFontTx/>
              <a:buNone/>
              <a:defRPr/>
            </a:pPr>
            <a:r>
              <a:rPr lang="en-US" sz="3100" dirty="0" smtClean="0"/>
              <a:t>   B. Europe gradually transitioned from an agricultural and commercial society into a modern industrial society</a:t>
            </a:r>
          </a:p>
          <a:p>
            <a:pPr marL="812800" indent="-812800" eaLnBrk="1" hangingPunct="1">
              <a:spcBef>
                <a:spcPts val="0"/>
              </a:spcBef>
              <a:buFontTx/>
              <a:buNone/>
              <a:defRPr/>
            </a:pPr>
            <a:r>
              <a:rPr lang="en-US" sz="3100" dirty="0" smtClean="0"/>
              <a:t>        1. As late as the 1830s only a small    	   fraction of British working people 	   were employed in factories.</a:t>
            </a:r>
          </a:p>
          <a:p>
            <a:pPr marL="812800" indent="-812800" eaLnBrk="1" hangingPunct="1">
              <a:spcBef>
                <a:spcPts val="0"/>
              </a:spcBef>
              <a:buFontTx/>
              <a:buNone/>
              <a:defRPr/>
            </a:pPr>
            <a:r>
              <a:rPr lang="en-US" sz="3100" dirty="0" smtClean="0"/>
              <a:t>        2. By mid-19th century, industrialism 	   had spread all across Europe</a:t>
            </a:r>
            <a:r>
              <a:rPr lang="en-US" dirty="0" smtClean="0"/>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0">
                                            <p:txEl>
                                              <p:pRg st="5" end="5"/>
                                            </p:txEl>
                                          </p:spTgt>
                                        </p:tgtEl>
                                        <p:attrNameLst>
                                          <p:attrName>style.visibility</p:attrName>
                                        </p:attrNameLst>
                                      </p:cBhvr>
                                      <p:to>
                                        <p:strVal val="visible"/>
                                      </p:to>
                                    </p:set>
                                    <p:animEffect transition="in" filter="checkerboard(across)">
                                      <p:cBhvr>
                                        <p:cTn id="27" dur="500"/>
                                        <p:tgtEl>
                                          <p:spTgt spid="20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p:nvPr>
        </p:nvSpPr>
        <p:spPr>
          <a:xfrm>
            <a:off x="1692275" y="120650"/>
            <a:ext cx="7467600" cy="3079750"/>
          </a:xfrm>
        </p:spPr>
        <p:txBody>
          <a:bodyPr/>
          <a:lstStyle/>
          <a:p>
            <a:pPr marL="1828800" indent="-452438" eaLnBrk="1" hangingPunct="1">
              <a:defRPr/>
            </a:pPr>
            <a:r>
              <a:rPr lang="en-US" dirty="0" smtClean="0"/>
              <a:t>In </a:t>
            </a:r>
            <a:r>
              <a:rPr lang="en-US" dirty="0"/>
              <a:t>1830, his locomotive, the </a:t>
            </a:r>
            <a:r>
              <a:rPr lang="en-US" i="1" dirty="0"/>
              <a:t>Rocket</a:t>
            </a:r>
            <a:r>
              <a:rPr lang="en-US" dirty="0"/>
              <a:t>, traveled the Liverpool-Manchester Railway at 16mph.</a:t>
            </a:r>
          </a:p>
          <a:p>
            <a:pPr marL="2286000" indent="-457200" eaLnBrk="1" hangingPunct="1">
              <a:buFont typeface="Courier New" panose="02070309020205020404" pitchFamily="49" charset="0"/>
              <a:buChar char="o"/>
              <a:defRPr/>
            </a:pPr>
            <a:r>
              <a:rPr lang="en-US" dirty="0" smtClean="0"/>
              <a:t>World’s </a:t>
            </a:r>
            <a:r>
              <a:rPr lang="en-US" dirty="0"/>
              <a:t>first important railroad as it was in </a:t>
            </a:r>
            <a:r>
              <a:rPr lang="en-US" dirty="0" smtClean="0"/>
              <a:t>the heart </a:t>
            </a:r>
            <a:r>
              <a:rPr lang="en-US" dirty="0"/>
              <a:t>of industrial </a:t>
            </a:r>
            <a:r>
              <a:rPr lang="en-US" dirty="0" smtClean="0"/>
              <a:t>England</a:t>
            </a:r>
            <a:endParaRPr lang="en-US" dirty="0"/>
          </a:p>
          <a:p>
            <a:pPr marL="2174875" indent="-346075" eaLnBrk="1" hangingPunct="1">
              <a:defRPr/>
            </a:pPr>
            <a:endParaRPr lang="en-US" dirty="0" smtClean="0"/>
          </a:p>
          <a:p>
            <a:pPr eaLnBrk="1" hangingPunct="1">
              <a:buFontTx/>
              <a:buNone/>
              <a:defRPr/>
            </a:pPr>
            <a:r>
              <a:rPr lang="en-US" b="1" dirty="0" smtClean="0"/>
              <a:t>		</a:t>
            </a:r>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0400" y="3080480"/>
            <a:ext cx="5787050" cy="3320320"/>
          </a:xfrm>
          <a:prstGeom prst="rect">
            <a:avLst/>
          </a:prstGeom>
          <a:ln>
            <a:noFill/>
          </a:ln>
          <a:effectLst>
            <a:softEdge rad="112500"/>
          </a:effectLst>
        </p:spPr>
      </p:pic>
      <p:sp>
        <p:nvSpPr>
          <p:cNvPr id="4" name="TextBox 3"/>
          <p:cNvSpPr txBox="1"/>
          <p:nvPr/>
        </p:nvSpPr>
        <p:spPr>
          <a:xfrm>
            <a:off x="3352800" y="6400800"/>
            <a:ext cx="5486400" cy="457200"/>
          </a:xfrm>
          <a:prstGeom prst="rect">
            <a:avLst/>
          </a:prstGeom>
          <a:solidFill>
            <a:schemeClr val="bg1">
              <a:lumMod val="75000"/>
            </a:schemeClr>
          </a:solidFill>
        </p:spPr>
        <p:txBody>
          <a:bodyPr>
            <a:spAutoFit/>
          </a:bodyPr>
          <a:lstStyle/>
          <a:p>
            <a:pPr algn="ctr">
              <a:defRPr/>
            </a:pPr>
            <a:r>
              <a:rPr lang="en-US" dirty="0"/>
              <a:t>A replica of the </a:t>
            </a:r>
            <a:r>
              <a:rPr lang="en-US" i="1" dirty="0"/>
              <a:t>Rocket</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checkerboard(across)">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Effect transition="in" filter="checkerboard(across)">
                                      <p:cBhvr>
                                        <p:cTn id="12"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Grp="1" noChangeArrowheads="1"/>
          </p:cNvSpPr>
          <p:nvPr>
            <p:ph type="title" idx="4294967295"/>
          </p:nvPr>
        </p:nvSpPr>
        <p:spPr>
          <a:xfrm>
            <a:off x="1905000" y="5700713"/>
            <a:ext cx="6934200" cy="1111250"/>
          </a:xfrm>
          <a:solidFill>
            <a:schemeClr val="bg1">
              <a:lumMod val="75000"/>
            </a:schemeClr>
          </a:solidFill>
        </p:spPr>
        <p:txBody>
          <a:bodyPr/>
          <a:lstStyle/>
          <a:p>
            <a:pPr eaLnBrk="1" hangingPunct="1">
              <a:defRPr/>
            </a:pPr>
            <a:r>
              <a:rPr lang="en-US" sz="2400" i="1" dirty="0" smtClean="0"/>
              <a:t>The opening of the Liverpool-Manchester Railroad in 1830. The line became the world’s first inter-city railway and led to a huge wave of railroad building.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28800" y="-21220"/>
            <a:ext cx="7086600" cy="5728574"/>
          </a:xfrm>
          <a:prstGeom prst="rect">
            <a:avLst/>
          </a:prstGeom>
          <a:ln>
            <a:noFill/>
          </a:ln>
          <a:effectLst>
            <a:softEdge rad="112500"/>
          </a:effectLst>
        </p:spPr>
      </p:pic>
    </p:spTree>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p:nvPr>
        </p:nvSpPr>
        <p:spPr>
          <a:xfrm>
            <a:off x="1676400" y="0"/>
            <a:ext cx="7467600" cy="6248400"/>
          </a:xfrm>
        </p:spPr>
        <p:txBody>
          <a:bodyPr/>
          <a:lstStyle/>
          <a:p>
            <a:pPr eaLnBrk="1" hangingPunct="1">
              <a:buFontTx/>
              <a:buNone/>
              <a:defRPr/>
            </a:pPr>
            <a:r>
              <a:rPr lang="en-US" b="1" dirty="0" smtClean="0"/>
              <a:t>	</a:t>
            </a:r>
            <a:r>
              <a:rPr lang="en-US" b="1" dirty="0"/>
              <a:t>	</a:t>
            </a:r>
            <a:r>
              <a:rPr lang="en-US" dirty="0" smtClean="0"/>
              <a:t>d. Many private companies were quickly 	    organized to build more rail lines in 	    the 1840s</a:t>
            </a:r>
          </a:p>
          <a:p>
            <a:pPr eaLnBrk="1" hangingPunct="1">
              <a:buFontTx/>
              <a:buNone/>
              <a:defRPr/>
            </a:pPr>
            <a:r>
              <a:rPr lang="en-US" dirty="0"/>
              <a:t>	</a:t>
            </a:r>
            <a:r>
              <a:rPr lang="en-US" dirty="0" smtClean="0"/>
              <a:t>      e. Impact of the railroad</a:t>
            </a:r>
          </a:p>
          <a:p>
            <a:pPr marL="1828800" indent="-450850" eaLnBrk="1" hangingPunct="1">
              <a:defRPr/>
            </a:pPr>
            <a:r>
              <a:rPr lang="en-US" dirty="0" smtClean="0"/>
              <a:t>Greatly reduced the cost of shipping freight on land</a:t>
            </a:r>
          </a:p>
          <a:p>
            <a:pPr marL="1828800" indent="-450850" eaLnBrk="1" hangingPunct="1">
              <a:defRPr/>
            </a:pPr>
            <a:r>
              <a:rPr lang="en-US" dirty="0" smtClean="0"/>
              <a:t>Created a growing regional and national market spurring increased industrial productivity to meet larger demand</a:t>
            </a:r>
          </a:p>
          <a:p>
            <a:pPr marL="1828800" indent="-450850" eaLnBrk="1" hangingPunct="1">
              <a:defRPr/>
            </a:pPr>
            <a:r>
              <a:rPr lang="en-US" dirty="0" smtClean="0"/>
              <a:t>Facilitated the growth of an urban working class who came from the countryside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checkerboard(across)">
                                      <p:cBhvr>
                                        <p:cTn id="7" dur="500"/>
                                        <p:tgtEl>
                                          <p:spTgt spid="266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checkerboard(across)">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626">
                                            <p:txEl>
                                              <p:pRg st="3" end="3"/>
                                            </p:txEl>
                                          </p:spTgt>
                                        </p:tgtEl>
                                        <p:attrNameLst>
                                          <p:attrName>style.visibility</p:attrName>
                                        </p:attrNameLst>
                                      </p:cBhvr>
                                      <p:to>
                                        <p:strVal val="visible"/>
                                      </p:to>
                                    </p:set>
                                    <p:animEffect transition="in" filter="checkerboard(across)">
                                      <p:cBhvr>
                                        <p:cTn id="17" dur="500"/>
                                        <p:tgtEl>
                                          <p:spTgt spid="266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626">
                                            <p:txEl>
                                              <p:pRg st="4" end="4"/>
                                            </p:txEl>
                                          </p:spTgt>
                                        </p:tgtEl>
                                        <p:attrNameLst>
                                          <p:attrName>style.visibility</p:attrName>
                                        </p:attrNameLst>
                                      </p:cBhvr>
                                      <p:to>
                                        <p:strVal val="visible"/>
                                      </p:to>
                                    </p:set>
                                    <p:animEffect transition="in" filter="checkerboard(across)">
                                      <p:cBhvr>
                                        <p:cTn id="22"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027" descr="16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20566" y="685800"/>
            <a:ext cx="7503178" cy="5410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Rectangle 1028"/>
          <p:cNvSpPr>
            <a:spLocks noGrp="1" noChangeArrowheads="1"/>
          </p:cNvSpPr>
          <p:nvPr>
            <p:ph type="title" idx="4294967295"/>
          </p:nvPr>
        </p:nvSpPr>
        <p:spPr>
          <a:xfrm>
            <a:off x="1676400" y="0"/>
            <a:ext cx="7467600" cy="1066800"/>
          </a:xfrm>
          <a:solidFill>
            <a:schemeClr val="bg1">
              <a:lumMod val="75000"/>
            </a:schemeClr>
          </a:solidFill>
          <a:ln>
            <a:solidFill>
              <a:schemeClr val="tx1"/>
            </a:solidFill>
          </a:ln>
        </p:spPr>
        <p:txBody>
          <a:bodyPr/>
          <a:lstStyle/>
          <a:p>
            <a:pPr eaLnBrk="1" hangingPunct="1">
              <a:defRPr/>
            </a:pPr>
            <a:r>
              <a:rPr lang="en-US" sz="3200" b="1" dirty="0" err="1" smtClean="0">
                <a:effectLst>
                  <a:outerShdw blurRad="38100" dist="38100" dir="2700000" algn="tl">
                    <a:srgbClr val="FFFFFF"/>
                  </a:outerShdw>
                </a:effectLst>
              </a:rPr>
              <a:t>Honore</a:t>
            </a:r>
            <a:r>
              <a:rPr lang="en-US" sz="3200" b="1" dirty="0" smtClean="0">
                <a:effectLst>
                  <a:outerShdw blurRad="38100" dist="38100" dir="2700000" algn="tl">
                    <a:srgbClr val="FFFFFF"/>
                  </a:outerShdw>
                </a:effectLst>
              </a:rPr>
              <a:t> Daumier: </a:t>
            </a:r>
            <a:r>
              <a:rPr lang="en-US" sz="3200" b="1" i="1" dirty="0" smtClean="0">
                <a:effectLst>
                  <a:outerShdw blurRad="38100" dist="38100" dir="2700000" algn="tl">
                    <a:srgbClr val="FFFFFF"/>
                  </a:outerShdw>
                </a:effectLst>
              </a:rPr>
              <a:t>The Third-Class Carriage, </a:t>
            </a:r>
            <a:r>
              <a:rPr lang="en-US" sz="3200" dirty="0" smtClean="0"/>
              <a:t>1862</a:t>
            </a:r>
            <a:endParaRPr lang="en-US" sz="3200" b="1" dirty="0" smtClean="0">
              <a:effectLst>
                <a:outerShdw blurRad="38100" dist="38100" dir="2700000" algn="tl">
                  <a:srgbClr val="FFFFFF"/>
                </a:outerShdw>
              </a:effectLst>
            </a:endParaRPr>
          </a:p>
        </p:txBody>
      </p:sp>
      <p:sp>
        <p:nvSpPr>
          <p:cNvPr id="2" name="TextBox 1"/>
          <p:cNvSpPr txBox="1"/>
          <p:nvPr/>
        </p:nvSpPr>
        <p:spPr>
          <a:xfrm>
            <a:off x="1685925" y="6059488"/>
            <a:ext cx="7448550" cy="708025"/>
          </a:xfrm>
          <a:prstGeom prst="rect">
            <a:avLst/>
          </a:prstGeom>
          <a:solidFill>
            <a:schemeClr val="bg1">
              <a:lumMod val="75000"/>
            </a:schemeClr>
          </a:solidFill>
        </p:spPr>
        <p:txBody>
          <a:bodyPr>
            <a:spAutoFit/>
          </a:bodyPr>
          <a:lstStyle/>
          <a:p>
            <a:pPr algn="ctr">
              <a:defRPr/>
            </a:pPr>
            <a:r>
              <a:rPr lang="en-US" sz="2000" i="1" dirty="0">
                <a:latin typeface="Candara" panose="020E0502030303020204" pitchFamily="34" charset="0"/>
              </a:rPr>
              <a:t>Daumier’s painting illustrates the mobility of peasants via the railroad. A grandmother sits with her daughter and grandchildren.</a:t>
            </a:r>
            <a:endParaRPr lang="en-US" sz="2000" i="1" dirty="0">
              <a:latin typeface="Candara" panose="020E0502030303020204" pitchFamily="34" charset="0"/>
            </a:endParaRPr>
          </a:p>
        </p:txBody>
      </p:sp>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029" descr="turner-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3605" y="762000"/>
            <a:ext cx="7419437" cy="55594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Rectangle 1026"/>
          <p:cNvSpPr>
            <a:spLocks noGrp="1" noChangeArrowheads="1"/>
          </p:cNvSpPr>
          <p:nvPr>
            <p:ph type="title"/>
          </p:nvPr>
        </p:nvSpPr>
        <p:spPr>
          <a:xfrm>
            <a:off x="1643063" y="0"/>
            <a:ext cx="7500937" cy="1295400"/>
          </a:xfrm>
          <a:solidFill>
            <a:schemeClr val="bg1">
              <a:lumMod val="75000"/>
            </a:schemeClr>
          </a:solidFill>
        </p:spPr>
        <p:txBody>
          <a:bodyPr/>
          <a:lstStyle/>
          <a:p>
            <a:pPr eaLnBrk="1" hangingPunct="1">
              <a:defRPr/>
            </a:pPr>
            <a:r>
              <a:rPr lang="en-US" sz="2800" b="1" dirty="0" smtClean="0">
                <a:solidFill>
                  <a:srgbClr val="800000"/>
                </a:solidFill>
                <a:effectLst>
                  <a:outerShdw blurRad="38100" dist="38100" dir="2700000" algn="tl">
                    <a:srgbClr val="C0C0C0"/>
                  </a:outerShdw>
                </a:effectLst>
              </a:rPr>
              <a:t>J. M. W. Turner: </a:t>
            </a:r>
            <a:r>
              <a:rPr lang="en-US" sz="2800" b="1" i="1" dirty="0" smtClean="0">
                <a:solidFill>
                  <a:srgbClr val="800000"/>
                </a:solidFill>
                <a:effectLst>
                  <a:outerShdw blurRad="38100" dist="38100" dir="2700000" algn="tl">
                    <a:srgbClr val="C0C0C0"/>
                  </a:outerShdw>
                </a:effectLst>
              </a:rPr>
              <a:t>Rain, Steam, and Speed The Great Western Railway,</a:t>
            </a:r>
            <a:r>
              <a:rPr lang="en-US" sz="2800" b="1" dirty="0" smtClean="0">
                <a:solidFill>
                  <a:srgbClr val="800000"/>
                </a:solidFill>
                <a:effectLst>
                  <a:outerShdw blurRad="38100" dist="38100" dir="2700000" algn="tl">
                    <a:srgbClr val="C0C0C0"/>
                  </a:outerShdw>
                </a:effectLst>
              </a:rPr>
              <a:t> 1844</a:t>
            </a:r>
            <a:endParaRPr lang="en-US" sz="2800" b="1" i="1" dirty="0" smtClean="0">
              <a:effectLst>
                <a:outerShdw blurRad="38100" dist="38100" dir="2700000" algn="tl">
                  <a:srgbClr val="C0C0C0"/>
                </a:outerShdw>
              </a:effectLst>
            </a:endParaRPr>
          </a:p>
        </p:txBody>
      </p:sp>
      <p:sp>
        <p:nvSpPr>
          <p:cNvPr id="2" name="TextBox 1"/>
          <p:cNvSpPr txBox="1"/>
          <p:nvPr/>
        </p:nvSpPr>
        <p:spPr>
          <a:xfrm>
            <a:off x="1676400" y="6027738"/>
            <a:ext cx="7386638" cy="830262"/>
          </a:xfrm>
          <a:prstGeom prst="rect">
            <a:avLst/>
          </a:prstGeom>
          <a:solidFill>
            <a:schemeClr val="bg1">
              <a:lumMod val="75000"/>
            </a:schemeClr>
          </a:solidFill>
        </p:spPr>
        <p:txBody>
          <a:bodyPr>
            <a:spAutoFit/>
          </a:bodyPr>
          <a:lstStyle/>
          <a:p>
            <a:pPr algn="ctr">
              <a:defRPr/>
            </a:pPr>
            <a:r>
              <a:rPr lang="en-US" dirty="0"/>
              <a:t>This romantic painting illustrates the perceived view of the railroad’s speed in the mid-18</a:t>
            </a:r>
            <a:r>
              <a:rPr lang="en-US" baseline="30000" dirty="0"/>
              <a:t>th</a:t>
            </a:r>
            <a:r>
              <a:rPr lang="en-US" dirty="0"/>
              <a:t> century.</a:t>
            </a:r>
            <a:endParaRPr lang="en-US" dirty="0"/>
          </a:p>
        </p:txBody>
      </p:sp>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p:nvPr>
        </p:nvSpPr>
        <p:spPr>
          <a:xfrm>
            <a:off x="1676400" y="0"/>
            <a:ext cx="7467600" cy="6858000"/>
          </a:xfrm>
        </p:spPr>
        <p:txBody>
          <a:bodyPr/>
          <a:lstStyle/>
          <a:p>
            <a:pPr eaLnBrk="1" hangingPunct="1">
              <a:spcBef>
                <a:spcPts val="0"/>
              </a:spcBef>
              <a:buFontTx/>
              <a:buNone/>
              <a:defRPr/>
            </a:pPr>
            <a:r>
              <a:rPr lang="en-US" dirty="0" smtClean="0"/>
              <a:t>	F.  Great Britain by 1850</a:t>
            </a:r>
          </a:p>
          <a:p>
            <a:pPr eaLnBrk="1" hangingPunct="1">
              <a:spcBef>
                <a:spcPts val="0"/>
              </a:spcBef>
              <a:buFontTx/>
              <a:buNone/>
              <a:defRPr/>
            </a:pPr>
            <a:r>
              <a:rPr lang="en-US" dirty="0" smtClean="0"/>
              <a:t>	</a:t>
            </a:r>
            <a:r>
              <a:rPr lang="en-US" dirty="0"/>
              <a:t> </a:t>
            </a:r>
            <a:r>
              <a:rPr lang="en-US" dirty="0" smtClean="0"/>
              <a:t>    1. </a:t>
            </a:r>
            <a:r>
              <a:rPr lang="en-US" dirty="0" smtClean="0">
                <a:cs typeface="Times New Roman" panose="02020603050405020304" pitchFamily="18" charset="0"/>
              </a:rPr>
              <a:t>Produced 2/3 of world’s coal</a:t>
            </a:r>
          </a:p>
          <a:p>
            <a:pPr eaLnBrk="1" hangingPunct="1">
              <a:spcBef>
                <a:spcPts val="0"/>
              </a:spcBef>
              <a:buFontTx/>
              <a:buNone/>
              <a:defRPr/>
            </a:pPr>
            <a:r>
              <a:rPr lang="en-US" dirty="0" smtClean="0">
                <a:cs typeface="Times New Roman" panose="02020603050405020304" pitchFamily="18" charset="0"/>
              </a:rPr>
              <a:t>	</a:t>
            </a:r>
            <a:r>
              <a:rPr lang="en-US" dirty="0">
                <a:cs typeface="Times New Roman" panose="02020603050405020304" pitchFamily="18" charset="0"/>
              </a:rPr>
              <a:t> </a:t>
            </a:r>
            <a:r>
              <a:rPr lang="en-US" dirty="0" smtClean="0">
                <a:cs typeface="Times New Roman" panose="02020603050405020304" pitchFamily="18" charset="0"/>
              </a:rPr>
              <a:t>    2. Produced over ½ of  world’s iron</a:t>
            </a:r>
          </a:p>
          <a:p>
            <a:pPr eaLnBrk="1" hangingPunct="1">
              <a:spcBef>
                <a:spcPts val="0"/>
              </a:spcBef>
              <a:buFontTx/>
              <a:buNone/>
              <a:defRPr/>
            </a:pPr>
            <a:r>
              <a:rPr lang="en-US" dirty="0">
                <a:cs typeface="Times New Roman" panose="02020603050405020304" pitchFamily="18" charset="0"/>
              </a:rPr>
              <a:t> </a:t>
            </a:r>
            <a:r>
              <a:rPr lang="en-US" dirty="0" smtClean="0">
                <a:cs typeface="Times New Roman" panose="02020603050405020304" pitchFamily="18" charset="0"/>
              </a:rPr>
              <a:t>       3. Produced more than ½ of world’s 	   cotton cloth</a:t>
            </a:r>
          </a:p>
          <a:p>
            <a:pPr eaLnBrk="1" hangingPunct="1">
              <a:spcBef>
                <a:spcPts val="0"/>
              </a:spcBef>
              <a:buFontTx/>
              <a:buNone/>
              <a:defRPr/>
            </a:pPr>
            <a:r>
              <a:rPr lang="en-US" dirty="0" smtClean="0">
                <a:cs typeface="Times New Roman" panose="02020603050405020304" pitchFamily="18" charset="0"/>
              </a:rPr>
              <a:t>    </a:t>
            </a:r>
            <a:r>
              <a:rPr lang="en-US" dirty="0">
                <a:cs typeface="Times New Roman" panose="02020603050405020304" pitchFamily="18" charset="0"/>
              </a:rPr>
              <a:t> </a:t>
            </a:r>
            <a:r>
              <a:rPr lang="en-US" dirty="0" smtClean="0">
                <a:cs typeface="Times New Roman" panose="02020603050405020304" pitchFamily="18" charset="0"/>
              </a:rPr>
              <a:t>   4. GNP up 350% between 1801 &amp; 1850</a:t>
            </a:r>
          </a:p>
          <a:p>
            <a:pPr marL="1597025" indent="-393700" eaLnBrk="1" hangingPunct="1">
              <a:spcBef>
                <a:spcPts val="0"/>
              </a:spcBef>
              <a:defRPr/>
            </a:pPr>
            <a:r>
              <a:rPr lang="en-US" dirty="0" smtClean="0">
                <a:cs typeface="Times New Roman" panose="02020603050405020304" pitchFamily="18" charset="0"/>
              </a:rPr>
              <a:t>100% growth between 1780 </a:t>
            </a:r>
            <a:r>
              <a:rPr lang="en-US" dirty="0">
                <a:cs typeface="Times New Roman" panose="02020603050405020304" pitchFamily="18" charset="0"/>
              </a:rPr>
              <a:t>&amp;</a:t>
            </a:r>
            <a:r>
              <a:rPr lang="en-US" dirty="0" smtClean="0">
                <a:cs typeface="Times New Roman" panose="02020603050405020304" pitchFamily="18" charset="0"/>
              </a:rPr>
              <a:t> 1800</a:t>
            </a:r>
          </a:p>
          <a:p>
            <a:pPr marL="1597025" indent="-393700" algn="just" eaLnBrk="1" hangingPunct="1">
              <a:spcBef>
                <a:spcPts val="0"/>
              </a:spcBef>
              <a:defRPr/>
            </a:pPr>
            <a:r>
              <a:rPr lang="en-US" dirty="0" smtClean="0">
                <a:cs typeface="Times New Roman" panose="02020603050405020304" pitchFamily="18" charset="0"/>
              </a:rPr>
              <a:t>Population increased from 9 million in 1780 to 21 million in 1851</a:t>
            </a:r>
          </a:p>
          <a:p>
            <a:pPr eaLnBrk="1" hangingPunct="1">
              <a:spcBef>
                <a:spcPts val="0"/>
              </a:spcBef>
              <a:buFontTx/>
              <a:buNone/>
              <a:defRPr/>
            </a:pPr>
            <a:r>
              <a:rPr lang="en-US" dirty="0">
                <a:cs typeface="Times New Roman" panose="02020603050405020304" pitchFamily="18" charset="0"/>
              </a:rPr>
              <a:t> </a:t>
            </a:r>
            <a:r>
              <a:rPr lang="en-US" dirty="0" smtClean="0">
                <a:cs typeface="Times New Roman" panose="02020603050405020304" pitchFamily="18" charset="0"/>
              </a:rPr>
              <a:t>       5. Per capita income increased almost 	   100% between 1801 and 1851</a:t>
            </a:r>
          </a:p>
          <a:p>
            <a:pPr eaLnBrk="1" hangingPunct="1">
              <a:spcBef>
                <a:spcPts val="0"/>
              </a:spcBef>
              <a:buFontTx/>
              <a:buNone/>
              <a:defRPr/>
            </a:pPr>
            <a:r>
              <a:rPr lang="en-US" dirty="0">
                <a:cs typeface="Times New Roman" panose="02020603050405020304" pitchFamily="18" charset="0"/>
              </a:rPr>
              <a:t> </a:t>
            </a:r>
            <a:r>
              <a:rPr lang="en-US" dirty="0" smtClean="0">
                <a:cs typeface="Times New Roman" panose="02020603050405020304" pitchFamily="18" charset="0"/>
              </a:rPr>
              <a:t>       6.  The economy increased faster than 	</a:t>
            </a:r>
            <a:r>
              <a:rPr lang="en-US" dirty="0">
                <a:cs typeface="Times New Roman" panose="02020603050405020304" pitchFamily="18" charset="0"/>
              </a:rPr>
              <a:t> </a:t>
            </a:r>
            <a:r>
              <a:rPr lang="en-US" dirty="0" smtClean="0">
                <a:cs typeface="Times New Roman" panose="02020603050405020304" pitchFamily="18" charset="0"/>
              </a:rPr>
              <a:t>   population growth creating higher 	    demand for labor</a:t>
            </a:r>
          </a:p>
          <a:p>
            <a:pPr eaLnBrk="1" hangingPunct="1">
              <a:buFontTx/>
              <a:buNone/>
              <a:defRPr/>
            </a:pP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Effect transition="in" filter="checkerboard(across)">
                                      <p:cBhvr>
                                        <p:cTn id="7" dur="500"/>
                                        <p:tgtEl>
                                          <p:spTgt spid="286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4">
                                            <p:txEl>
                                              <p:pRg st="2" end="2"/>
                                            </p:txEl>
                                          </p:spTgt>
                                        </p:tgtEl>
                                        <p:attrNameLst>
                                          <p:attrName>style.visibility</p:attrName>
                                        </p:attrNameLst>
                                      </p:cBhvr>
                                      <p:to>
                                        <p:strVal val="visible"/>
                                      </p:to>
                                    </p:set>
                                    <p:animEffect transition="in" filter="checkerboard(across)">
                                      <p:cBhvr>
                                        <p:cTn id="12" dur="500"/>
                                        <p:tgtEl>
                                          <p:spTgt spid="286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animEffect transition="in" filter="checkerboard(across)">
                                      <p:cBhvr>
                                        <p:cTn id="17" dur="500"/>
                                        <p:tgtEl>
                                          <p:spTgt spid="286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674">
                                            <p:txEl>
                                              <p:pRg st="4" end="4"/>
                                            </p:txEl>
                                          </p:spTgt>
                                        </p:tgtEl>
                                        <p:attrNameLst>
                                          <p:attrName>style.visibility</p:attrName>
                                        </p:attrNameLst>
                                      </p:cBhvr>
                                      <p:to>
                                        <p:strVal val="visible"/>
                                      </p:to>
                                    </p:set>
                                    <p:animEffect transition="in" filter="checkerboard(across)">
                                      <p:cBhvr>
                                        <p:cTn id="22" dur="500"/>
                                        <p:tgtEl>
                                          <p:spTgt spid="286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animEffect transition="in" filter="checkerboard(across)">
                                      <p:cBhvr>
                                        <p:cTn id="27" dur="500"/>
                                        <p:tgtEl>
                                          <p:spTgt spid="286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8674">
                                            <p:txEl>
                                              <p:pRg st="6" end="6"/>
                                            </p:txEl>
                                          </p:spTgt>
                                        </p:tgtEl>
                                        <p:attrNameLst>
                                          <p:attrName>style.visibility</p:attrName>
                                        </p:attrNameLst>
                                      </p:cBhvr>
                                      <p:to>
                                        <p:strVal val="visible"/>
                                      </p:to>
                                    </p:set>
                                    <p:animEffect transition="in" filter="checkerboard(across)">
                                      <p:cBhvr>
                                        <p:cTn id="32" dur="500"/>
                                        <p:tgtEl>
                                          <p:spTgt spid="2867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8674">
                                            <p:txEl>
                                              <p:pRg st="7" end="7"/>
                                            </p:txEl>
                                          </p:spTgt>
                                        </p:tgtEl>
                                        <p:attrNameLst>
                                          <p:attrName>style.visibility</p:attrName>
                                        </p:attrNameLst>
                                      </p:cBhvr>
                                      <p:to>
                                        <p:strVal val="visible"/>
                                      </p:to>
                                    </p:set>
                                    <p:animEffect transition="in" filter="checkerboard(across)">
                                      <p:cBhvr>
                                        <p:cTn id="37" dur="500"/>
                                        <p:tgtEl>
                                          <p:spTgt spid="2867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8674">
                                            <p:txEl>
                                              <p:pRg st="8" end="8"/>
                                            </p:txEl>
                                          </p:spTgt>
                                        </p:tgtEl>
                                        <p:attrNameLst>
                                          <p:attrName>style.visibility</p:attrName>
                                        </p:attrNameLst>
                                      </p:cBhvr>
                                      <p:to>
                                        <p:strVal val="visible"/>
                                      </p:to>
                                    </p:set>
                                    <p:animEffect transition="in" filter="checkerboard(across)">
                                      <p:cBhvr>
                                        <p:cTn id="42" dur="500"/>
                                        <p:tgtEl>
                                          <p:spTgt spid="286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2"/>
          <p:cNvPicPr>
            <a:picLocks noChangeAspect="1"/>
          </p:cNvPicPr>
          <p:nvPr/>
        </p:nvPicPr>
        <p:blipFill>
          <a:blip r:embed="rId3" cstate="print"/>
          <a:srcRect/>
          <a:stretch>
            <a:fillRect/>
          </a:stretch>
        </p:blipFill>
        <p:spPr bwMode="auto">
          <a:xfrm>
            <a:off x="449263" y="838200"/>
            <a:ext cx="8524875" cy="4800600"/>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idx="4294967295"/>
          </p:nvPr>
        </p:nvSpPr>
        <p:spPr>
          <a:xfrm>
            <a:off x="1600200" y="0"/>
            <a:ext cx="7543800" cy="838200"/>
          </a:xfrm>
          <a:solidFill>
            <a:schemeClr val="accent1"/>
          </a:solidFill>
          <a:ln>
            <a:solidFill>
              <a:schemeClr val="tx1"/>
            </a:solidFill>
          </a:ln>
        </p:spPr>
        <p:txBody>
          <a:bodyPr/>
          <a:lstStyle/>
          <a:p>
            <a:pPr eaLnBrk="1" hangingPunct="1"/>
            <a:r>
              <a:rPr lang="en-US" smtClean="0"/>
              <a:t>The Crystal Palace</a:t>
            </a:r>
          </a:p>
        </p:txBody>
      </p:sp>
      <p:pic>
        <p:nvPicPr>
          <p:cNvPr id="75779" name="Picture 1"/>
          <p:cNvPicPr>
            <a:picLocks noChangeAspect="1"/>
          </p:cNvPicPr>
          <p:nvPr/>
        </p:nvPicPr>
        <p:blipFill>
          <a:blip r:embed="rId3" cstate="print"/>
          <a:srcRect/>
          <a:stretch>
            <a:fillRect/>
          </a:stretch>
        </p:blipFill>
        <p:spPr bwMode="auto">
          <a:xfrm>
            <a:off x="1600200" y="762000"/>
            <a:ext cx="7550150" cy="5611813"/>
          </a:xfrm>
          <a:prstGeom prst="rect">
            <a:avLst/>
          </a:prstGeom>
          <a:noFill/>
          <a:ln w="9525">
            <a:noFill/>
            <a:miter lim="800000"/>
            <a:headEnd/>
            <a:tailEnd/>
          </a:ln>
        </p:spPr>
      </p:pic>
      <p:sp>
        <p:nvSpPr>
          <p:cNvPr id="4" name="Rectangle 4"/>
          <p:cNvSpPr txBox="1">
            <a:spLocks noChangeArrowheads="1"/>
          </p:cNvSpPr>
          <p:nvPr/>
        </p:nvSpPr>
        <p:spPr bwMode="auto">
          <a:xfrm>
            <a:off x="1600200" y="5700713"/>
            <a:ext cx="7543800" cy="1157287"/>
          </a:xfrm>
          <a:prstGeom prst="rect">
            <a:avLst/>
          </a:prstGeom>
          <a:solidFill>
            <a:schemeClr val="bg1">
              <a:lumMod val="7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anose="02020404030301010803" pitchFamily="18" charset="0"/>
              </a:defRPr>
            </a:lvl2pPr>
            <a:lvl3pPr algn="ctr" rtl="0" eaLnBrk="0" fontAlgn="base" hangingPunct="0">
              <a:spcBef>
                <a:spcPct val="0"/>
              </a:spcBef>
              <a:spcAft>
                <a:spcPct val="0"/>
              </a:spcAft>
              <a:defRPr sz="4400">
                <a:solidFill>
                  <a:schemeClr val="tx2"/>
                </a:solidFill>
                <a:latin typeface="Garamond" panose="02020404030301010803" pitchFamily="18" charset="0"/>
              </a:defRPr>
            </a:lvl3pPr>
            <a:lvl4pPr algn="ctr" rtl="0" eaLnBrk="0" fontAlgn="base" hangingPunct="0">
              <a:spcBef>
                <a:spcPct val="0"/>
              </a:spcBef>
              <a:spcAft>
                <a:spcPct val="0"/>
              </a:spcAft>
              <a:defRPr sz="4400">
                <a:solidFill>
                  <a:schemeClr val="tx2"/>
                </a:solidFill>
                <a:latin typeface="Garamond" panose="02020404030301010803" pitchFamily="18" charset="0"/>
              </a:defRPr>
            </a:lvl4pPr>
            <a:lvl5pPr algn="ctr" rtl="0" eaLnBrk="0" fontAlgn="base" hangingPunct="0">
              <a:spcBef>
                <a:spcPct val="0"/>
              </a:spcBef>
              <a:spcAft>
                <a:spcPct val="0"/>
              </a:spcAft>
              <a:defRPr sz="4400">
                <a:solidFill>
                  <a:schemeClr val="tx2"/>
                </a:solidFill>
                <a:latin typeface="Garamond" panose="02020404030301010803"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en-US" sz="2600" i="1" dirty="0"/>
              <a:t>The Crystal Palace was built for the 1851 international exhibit. </a:t>
            </a:r>
            <a:r>
              <a:rPr lang="en-US" sz="2600" i="1" dirty="0" smtClean="0"/>
              <a:t> It </a:t>
            </a:r>
            <a:r>
              <a:rPr lang="en-US" sz="2600" i="1" dirty="0"/>
              <a:t>was intended to signify Britain’s industrial, economic and military power.  </a:t>
            </a:r>
            <a:endParaRPr lang="en-US" sz="2600" i="1" dirty="0" smtClean="0"/>
          </a:p>
        </p:txBody>
      </p:sp>
    </p:spTree>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idx="4294967295"/>
          </p:nvPr>
        </p:nvSpPr>
        <p:spPr>
          <a:xfrm>
            <a:off x="1600200" y="15875"/>
            <a:ext cx="7543800" cy="838200"/>
          </a:xfrm>
          <a:solidFill>
            <a:schemeClr val="accent1"/>
          </a:solidFill>
          <a:ln>
            <a:solidFill>
              <a:schemeClr val="tx1"/>
            </a:solidFill>
          </a:ln>
        </p:spPr>
        <p:txBody>
          <a:bodyPr/>
          <a:lstStyle/>
          <a:p>
            <a:pPr eaLnBrk="1" hangingPunct="1"/>
            <a:r>
              <a:rPr lang="en-US" smtClean="0"/>
              <a:t>The Crystal Palace</a:t>
            </a:r>
          </a:p>
        </p:txBody>
      </p:sp>
      <p:pic>
        <p:nvPicPr>
          <p:cNvPr id="77827" name="Picture 1"/>
          <p:cNvPicPr>
            <a:picLocks noChangeAspect="1"/>
          </p:cNvPicPr>
          <p:nvPr/>
        </p:nvPicPr>
        <p:blipFill>
          <a:blip r:embed="rId3" cstate="print"/>
          <a:srcRect/>
          <a:stretch>
            <a:fillRect/>
          </a:stretch>
        </p:blipFill>
        <p:spPr bwMode="auto">
          <a:xfrm>
            <a:off x="1600200" y="854075"/>
            <a:ext cx="7543800" cy="5143500"/>
          </a:xfrm>
          <a:prstGeom prst="rect">
            <a:avLst/>
          </a:prstGeom>
          <a:noFill/>
          <a:ln w="9525">
            <a:noFill/>
            <a:miter lim="800000"/>
            <a:headEnd/>
            <a:tailEnd/>
          </a:ln>
        </p:spPr>
      </p:pic>
      <p:sp>
        <p:nvSpPr>
          <p:cNvPr id="4" name="Rectangle 4"/>
          <p:cNvSpPr txBox="1">
            <a:spLocks noChangeArrowheads="1"/>
          </p:cNvSpPr>
          <p:nvPr/>
        </p:nvSpPr>
        <p:spPr bwMode="auto">
          <a:xfrm>
            <a:off x="1600200" y="5791200"/>
            <a:ext cx="7543800" cy="1066800"/>
          </a:xfrm>
          <a:prstGeom prst="rect">
            <a:avLst/>
          </a:prstGeom>
          <a:solidFill>
            <a:schemeClr val="bg1">
              <a:lumMod val="7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anose="02020404030301010803" pitchFamily="18" charset="0"/>
              </a:defRPr>
            </a:lvl2pPr>
            <a:lvl3pPr algn="ctr" rtl="0" eaLnBrk="0" fontAlgn="base" hangingPunct="0">
              <a:spcBef>
                <a:spcPct val="0"/>
              </a:spcBef>
              <a:spcAft>
                <a:spcPct val="0"/>
              </a:spcAft>
              <a:defRPr sz="4400">
                <a:solidFill>
                  <a:schemeClr val="tx2"/>
                </a:solidFill>
                <a:latin typeface="Garamond" panose="02020404030301010803" pitchFamily="18" charset="0"/>
              </a:defRPr>
            </a:lvl3pPr>
            <a:lvl4pPr algn="ctr" rtl="0" eaLnBrk="0" fontAlgn="base" hangingPunct="0">
              <a:spcBef>
                <a:spcPct val="0"/>
              </a:spcBef>
              <a:spcAft>
                <a:spcPct val="0"/>
              </a:spcAft>
              <a:defRPr sz="4400">
                <a:solidFill>
                  <a:schemeClr val="tx2"/>
                </a:solidFill>
                <a:latin typeface="Garamond" panose="02020404030301010803" pitchFamily="18" charset="0"/>
              </a:defRPr>
            </a:lvl4pPr>
            <a:lvl5pPr algn="ctr" rtl="0" eaLnBrk="0" fontAlgn="base" hangingPunct="0">
              <a:spcBef>
                <a:spcPct val="0"/>
              </a:spcBef>
              <a:spcAft>
                <a:spcPct val="0"/>
              </a:spcAft>
              <a:defRPr sz="4400">
                <a:solidFill>
                  <a:schemeClr val="tx2"/>
                </a:solidFill>
                <a:latin typeface="Garamond" panose="02020404030301010803"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en-US" sz="2800" i="1" dirty="0" smtClean="0"/>
              <a:t>The Crystal Palace was </a:t>
            </a:r>
            <a:r>
              <a:rPr lang="en-US" sz="2800" i="1" dirty="0"/>
              <a:t>about 1/3 mile long and about 800,000 square feet inside the structure.</a:t>
            </a:r>
            <a:r>
              <a:rPr lang="en-US" sz="2800" dirty="0"/>
              <a:t> </a:t>
            </a:r>
            <a:endParaRPr lang="en-US" sz="2600" i="1" dirty="0" smtClean="0"/>
          </a:p>
        </p:txBody>
      </p:sp>
    </p:spTree>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p:nvPr>
        </p:nvSpPr>
        <p:spPr>
          <a:xfrm>
            <a:off x="1600200" y="0"/>
            <a:ext cx="7543800" cy="6858000"/>
          </a:xfrm>
        </p:spPr>
        <p:txBody>
          <a:bodyPr/>
          <a:lstStyle/>
          <a:p>
            <a:pPr eaLnBrk="1" hangingPunct="1">
              <a:spcBef>
                <a:spcPts val="0"/>
              </a:spcBef>
              <a:buFontTx/>
              <a:buNone/>
              <a:defRPr/>
            </a:pPr>
            <a:r>
              <a:rPr lang="en-US" dirty="0" smtClean="0"/>
              <a:t>III. Continental Europe began to industrialize     	after 1815</a:t>
            </a:r>
          </a:p>
          <a:p>
            <a:pPr eaLnBrk="1" hangingPunct="1">
              <a:spcBef>
                <a:spcPts val="0"/>
              </a:spcBef>
              <a:buFontTx/>
              <a:buNone/>
              <a:defRPr/>
            </a:pPr>
            <a:r>
              <a:rPr lang="en-US" dirty="0" smtClean="0"/>
              <a:t>	 A. Parts of the Continent had not been far 	behind Britain in the 1780s</a:t>
            </a:r>
          </a:p>
          <a:p>
            <a:pPr eaLnBrk="1" hangingPunct="1">
              <a:spcBef>
                <a:spcPts val="0"/>
              </a:spcBef>
              <a:buFontTx/>
              <a:buNone/>
              <a:defRPr/>
            </a:pPr>
            <a:r>
              <a:rPr lang="en-US" dirty="0"/>
              <a:t>	</a:t>
            </a:r>
            <a:r>
              <a:rPr lang="en-US" dirty="0" smtClean="0"/>
              <a:t>      1. Cottage industry grew in certain areas</a:t>
            </a:r>
          </a:p>
          <a:p>
            <a:pPr eaLnBrk="1" hangingPunct="1">
              <a:spcBef>
                <a:spcPts val="0"/>
              </a:spcBef>
              <a:buFontTx/>
              <a:buNone/>
              <a:defRPr/>
            </a:pPr>
            <a:r>
              <a:rPr lang="en-US" dirty="0"/>
              <a:t>	</a:t>
            </a:r>
            <a:r>
              <a:rPr lang="en-US" dirty="0" smtClean="0"/>
              <a:t>      2. Copy of English industrial techniques </a:t>
            </a:r>
          </a:p>
          <a:p>
            <a:pPr eaLnBrk="1" hangingPunct="1">
              <a:spcBef>
                <a:spcPts val="0"/>
              </a:spcBef>
              <a:buFontTx/>
              <a:buNone/>
              <a:defRPr/>
            </a:pPr>
            <a:r>
              <a:rPr lang="en-US" dirty="0" smtClean="0"/>
              <a:t>	 B. The Napoleonic Wars hindered 	economic growth on the Continent</a:t>
            </a:r>
          </a:p>
          <a:p>
            <a:pPr eaLnBrk="1" hangingPunct="1">
              <a:spcBef>
                <a:spcPts val="0"/>
              </a:spcBef>
              <a:buFontTx/>
              <a:buNone/>
              <a:defRPr/>
            </a:pPr>
            <a:r>
              <a:rPr lang="en-US" dirty="0" smtClean="0"/>
              <a:t>		1. Trade disrupted, runaway inflation, 	 	    and reduced consumer demand</a:t>
            </a:r>
          </a:p>
          <a:p>
            <a:pPr eaLnBrk="1" hangingPunct="1">
              <a:spcBef>
                <a:spcPts val="0"/>
              </a:spcBef>
              <a:buFontTx/>
              <a:buNone/>
              <a:defRPr/>
            </a:pPr>
            <a:r>
              <a:rPr lang="en-US" dirty="0" smtClean="0"/>
              <a:t>		2. Access to British machinery reduced</a:t>
            </a:r>
          </a:p>
          <a:p>
            <a:pPr marL="0" indent="0">
              <a:buFontTx/>
              <a:buNone/>
              <a:defRPr/>
            </a:pPr>
            <a:r>
              <a:rPr lang="en-US" dirty="0"/>
              <a:t>	</a:t>
            </a:r>
            <a:r>
              <a:rPr lang="en-US" dirty="0" smtClean="0"/>
              <a:t>3. By </a:t>
            </a:r>
            <a:r>
              <a:rPr lang="en-US" dirty="0"/>
              <a:t>1815, </a:t>
            </a:r>
            <a:r>
              <a:rPr lang="en-US" dirty="0" smtClean="0"/>
              <a:t>continental </a:t>
            </a:r>
            <a:r>
              <a:rPr lang="en-US" dirty="0"/>
              <a:t>countries </a:t>
            </a:r>
            <a:r>
              <a:rPr lang="en-US" dirty="0" smtClean="0"/>
              <a:t>further	  	    lagged industrially </a:t>
            </a:r>
            <a:r>
              <a:rPr lang="en-US" dirty="0"/>
              <a:t>than in </a:t>
            </a:r>
            <a:r>
              <a:rPr lang="en-US" dirty="0" smtClean="0"/>
              <a:t>1789</a:t>
            </a: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Effect transition="in" filter="checkerboard(across)">
                                      <p:cBhvr>
                                        <p:cTn id="7" dur="500"/>
                                        <p:tgtEl>
                                          <p:spTgt spid="307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2">
                                            <p:txEl>
                                              <p:pRg st="2" end="2"/>
                                            </p:txEl>
                                          </p:spTgt>
                                        </p:tgtEl>
                                        <p:attrNameLst>
                                          <p:attrName>style.visibility</p:attrName>
                                        </p:attrNameLst>
                                      </p:cBhvr>
                                      <p:to>
                                        <p:strVal val="visible"/>
                                      </p:to>
                                    </p:set>
                                    <p:animEffect transition="in" filter="checkerboard(across)">
                                      <p:cBhvr>
                                        <p:cTn id="12" dur="500"/>
                                        <p:tgtEl>
                                          <p:spTgt spid="307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0722">
                                            <p:txEl>
                                              <p:pRg st="3" end="3"/>
                                            </p:txEl>
                                          </p:spTgt>
                                        </p:tgtEl>
                                        <p:attrNameLst>
                                          <p:attrName>style.visibility</p:attrName>
                                        </p:attrNameLst>
                                      </p:cBhvr>
                                      <p:to>
                                        <p:strVal val="visible"/>
                                      </p:to>
                                    </p:set>
                                    <p:animEffect transition="in" filter="checkerboard(across)">
                                      <p:cBhvr>
                                        <p:cTn id="17" dur="500"/>
                                        <p:tgtEl>
                                          <p:spTgt spid="3072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0722">
                                            <p:txEl>
                                              <p:pRg st="4" end="4"/>
                                            </p:txEl>
                                          </p:spTgt>
                                        </p:tgtEl>
                                        <p:attrNameLst>
                                          <p:attrName>style.visibility</p:attrName>
                                        </p:attrNameLst>
                                      </p:cBhvr>
                                      <p:to>
                                        <p:strVal val="visible"/>
                                      </p:to>
                                    </p:set>
                                    <p:animEffect transition="in" filter="checkerboard(across)">
                                      <p:cBhvr>
                                        <p:cTn id="22" dur="500"/>
                                        <p:tgtEl>
                                          <p:spTgt spid="3072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animEffect transition="in" filter="checkerboard(across)">
                                      <p:cBhvr>
                                        <p:cTn id="27" dur="500"/>
                                        <p:tgtEl>
                                          <p:spTgt spid="3072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722">
                                            <p:txEl>
                                              <p:pRg st="6" end="6"/>
                                            </p:txEl>
                                          </p:spTgt>
                                        </p:tgtEl>
                                        <p:attrNameLst>
                                          <p:attrName>style.visibility</p:attrName>
                                        </p:attrNameLst>
                                      </p:cBhvr>
                                      <p:to>
                                        <p:strVal val="visible"/>
                                      </p:to>
                                    </p:set>
                                    <p:animEffect transition="in" filter="checkerboard(across)">
                                      <p:cBhvr>
                                        <p:cTn id="32" dur="500"/>
                                        <p:tgtEl>
                                          <p:spTgt spid="3072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0722">
                                            <p:txEl>
                                              <p:pRg st="7" end="7"/>
                                            </p:txEl>
                                          </p:spTgt>
                                        </p:tgtEl>
                                        <p:attrNameLst>
                                          <p:attrName>style.visibility</p:attrName>
                                        </p:attrNameLst>
                                      </p:cBhvr>
                                      <p:to>
                                        <p:strVal val="visible"/>
                                      </p:to>
                                    </p:set>
                                    <p:animEffect transition="in" filter="checkerboard(across)">
                                      <p:cBhvr>
                                        <p:cTn id="37" dur="500"/>
                                        <p:tgtEl>
                                          <p:spTgt spid="307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228600"/>
            <a:ext cx="7467600" cy="4572000"/>
          </a:xfrm>
        </p:spPr>
        <p:txBody>
          <a:bodyPr/>
          <a:lstStyle/>
          <a:p>
            <a:pPr marL="0" indent="0" eaLnBrk="1" hangingPunct="1">
              <a:spcBef>
                <a:spcPts val="0"/>
              </a:spcBef>
              <a:buFontTx/>
              <a:buNone/>
              <a:defRPr/>
            </a:pPr>
            <a:r>
              <a:rPr lang="en-US" dirty="0" smtClean="0"/>
              <a:t>   C. The economic changes of the “Industrial 	Revolution” did more than any other 	movement to revolutionize life in 	Europe and western civilization. </a:t>
            </a:r>
          </a:p>
          <a:p>
            <a:pPr marL="1317625" indent="-457200" eaLnBrk="1" hangingPunct="1">
              <a:spcBef>
                <a:spcPts val="0"/>
              </a:spcBef>
              <a:buFontTx/>
              <a:buNone/>
              <a:defRPr/>
            </a:pPr>
            <a:r>
              <a:rPr lang="en-US" dirty="0" smtClean="0"/>
              <a:t>•	Not since the development of agriculture during Neolithic times had there been such a radical change in society.</a:t>
            </a:r>
          </a:p>
          <a:p>
            <a:pPr marL="812800" indent="-812800" eaLnBrk="1" hangingPunct="1">
              <a:spcBef>
                <a:spcPts val="0"/>
              </a:spcBef>
              <a:buFontTx/>
              <a:buNone/>
              <a:defRPr/>
            </a:pPr>
            <a:endParaRPr lang="en-US" dirty="0" smtClean="0"/>
          </a:p>
          <a:p>
            <a:pPr marL="812800" indent="-812800" eaLnBrk="1" hangingPunct="1">
              <a:buFontTx/>
              <a:buNone/>
              <a:defRPr/>
            </a:pPr>
            <a:r>
              <a:rPr lang="en-US" dirty="0" smtClean="0"/>
              <a:t>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2" dur="500"/>
                                        <p:tgtEl>
                                          <p:spTgt spid="2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p:nvPr>
        </p:nvSpPr>
        <p:spPr>
          <a:xfrm>
            <a:off x="1676400" y="76200"/>
            <a:ext cx="7467600" cy="5486400"/>
          </a:xfrm>
        </p:spPr>
        <p:txBody>
          <a:bodyPr/>
          <a:lstStyle/>
          <a:p>
            <a:pPr eaLnBrk="1" hangingPunct="1">
              <a:buFontTx/>
              <a:buNone/>
            </a:pPr>
            <a:r>
              <a:rPr lang="en-US" smtClean="0"/>
              <a:t>	C.  After 1815, continental Europe began 	to catch up to Britain industrially</a:t>
            </a:r>
          </a:p>
          <a:p>
            <a:pPr eaLnBrk="1" hangingPunct="1">
              <a:buFontTx/>
              <a:buNone/>
            </a:pPr>
            <a:r>
              <a:rPr lang="en-US" smtClean="0"/>
              <a:t>	      1. Studied and avoided Britain’s costly 	    mistakes during early industrialization</a:t>
            </a:r>
          </a:p>
          <a:p>
            <a:pPr eaLnBrk="1" hangingPunct="1">
              <a:buFontTx/>
              <a:buNone/>
            </a:pPr>
            <a:r>
              <a:rPr lang="en-US" smtClean="0"/>
              <a:t>	      2. Industrialism differed in each country</a:t>
            </a:r>
          </a:p>
          <a:p>
            <a:pPr eaLnBrk="1" hangingPunct="1">
              <a:buFontTx/>
              <a:buNone/>
            </a:pPr>
            <a:r>
              <a:rPr lang="en-US" smtClean="0"/>
              <a:t>	          a. Belgium, Holland, and France 	        began shortly after the Napoleonic 	        Wars</a:t>
            </a:r>
          </a:p>
          <a:p>
            <a:pPr eaLnBrk="1" hangingPunct="1">
              <a:buFontTx/>
              <a:buNone/>
            </a:pPr>
            <a:r>
              <a:rPr lang="en-US" smtClean="0"/>
              <a:t>		    b. Germany, Austria, and Italy 	   	        developed in the mid-1800s</a:t>
            </a:r>
          </a:p>
          <a:p>
            <a:pPr eaLnBrk="1" hangingPunct="1">
              <a:buFontTx/>
              <a:buNone/>
            </a:pPr>
            <a:r>
              <a:rPr lang="en-US" smtClean="0"/>
              <a:t>		    c. Eastern Europe and Russia 	   	        developed in the late-19</a:t>
            </a:r>
            <a:r>
              <a:rPr lang="en-US" baseline="30000" smtClean="0"/>
              <a:t>th</a:t>
            </a:r>
            <a:r>
              <a:rPr lang="en-US" smtClean="0"/>
              <a:t> century</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checkerboard(across)">
                                      <p:cBhvr>
                                        <p:cTn id="7" dur="500"/>
                                        <p:tgtEl>
                                          <p:spTgt spid="317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checkerboard(across)">
                                      <p:cBhvr>
                                        <p:cTn id="12" dur="500"/>
                                        <p:tgtEl>
                                          <p:spTgt spid="317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6">
                                            <p:txEl>
                                              <p:pRg st="3" end="3"/>
                                            </p:txEl>
                                          </p:spTgt>
                                        </p:tgtEl>
                                        <p:attrNameLst>
                                          <p:attrName>style.visibility</p:attrName>
                                        </p:attrNameLst>
                                      </p:cBhvr>
                                      <p:to>
                                        <p:strVal val="visible"/>
                                      </p:to>
                                    </p:set>
                                    <p:animEffect transition="in" filter="checkerboard(across)">
                                      <p:cBhvr>
                                        <p:cTn id="17" dur="500"/>
                                        <p:tgtEl>
                                          <p:spTgt spid="317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746">
                                            <p:txEl>
                                              <p:pRg st="4" end="4"/>
                                            </p:txEl>
                                          </p:spTgt>
                                        </p:tgtEl>
                                        <p:attrNameLst>
                                          <p:attrName>style.visibility</p:attrName>
                                        </p:attrNameLst>
                                      </p:cBhvr>
                                      <p:to>
                                        <p:strVal val="visible"/>
                                      </p:to>
                                    </p:set>
                                    <p:animEffect transition="in" filter="checkerboard(across)">
                                      <p:cBhvr>
                                        <p:cTn id="22" dur="500"/>
                                        <p:tgtEl>
                                          <p:spTgt spid="3174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animEffect transition="in" filter="checkerboard(across)">
                                      <p:cBhvr>
                                        <p:cTn id="27" dur="500"/>
                                        <p:tgtEl>
                                          <p:spTgt spid="31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p:nvPr>
        </p:nvSpPr>
        <p:spPr>
          <a:xfrm>
            <a:off x="1676400" y="152400"/>
            <a:ext cx="7467600" cy="6324600"/>
          </a:xfrm>
        </p:spPr>
        <p:txBody>
          <a:bodyPr/>
          <a:lstStyle/>
          <a:p>
            <a:pPr eaLnBrk="1" hangingPunct="1">
              <a:buFontTx/>
              <a:buNone/>
              <a:defRPr/>
            </a:pPr>
            <a:r>
              <a:rPr lang="en-US" dirty="0"/>
              <a:t>	</a:t>
            </a:r>
            <a:r>
              <a:rPr lang="en-US" dirty="0" smtClean="0"/>
              <a:t>      3. Borrowed British technology, hired 	    British engineers, and attracted 	  	    British capital</a:t>
            </a:r>
          </a:p>
          <a:p>
            <a:pPr eaLnBrk="1" hangingPunct="1">
              <a:buFontTx/>
              <a:buNone/>
              <a:defRPr/>
            </a:pPr>
            <a:r>
              <a:rPr lang="en-US" dirty="0"/>
              <a:t>	</a:t>
            </a:r>
            <a:r>
              <a:rPr lang="en-US" dirty="0" smtClean="0"/>
              <a:t>      4</a:t>
            </a:r>
            <a:r>
              <a:rPr lang="en-US" dirty="0"/>
              <a:t>. </a:t>
            </a:r>
            <a:r>
              <a:rPr lang="en-US" dirty="0" smtClean="0"/>
              <a:t>Used </a:t>
            </a:r>
            <a:r>
              <a:rPr lang="en-US" dirty="0"/>
              <a:t>power of strong sovereign </a:t>
            </a:r>
            <a:r>
              <a:rPr lang="en-US" dirty="0" smtClean="0"/>
              <a:t>	    central </a:t>
            </a:r>
            <a:r>
              <a:rPr lang="en-US" dirty="0"/>
              <a:t>governments and banking </a:t>
            </a:r>
            <a:r>
              <a:rPr lang="en-US" dirty="0" smtClean="0"/>
              <a:t>	    systems </a:t>
            </a:r>
            <a:r>
              <a:rPr lang="en-US" dirty="0"/>
              <a:t>to promote native industry.</a:t>
            </a:r>
          </a:p>
          <a:p>
            <a:pPr eaLnBrk="1" hangingPunct="1">
              <a:buFontTx/>
              <a:buNone/>
              <a:defRPr/>
            </a:pPr>
            <a:r>
              <a:rPr lang="en-US" dirty="0" smtClean="0"/>
              <a:t>	          a. Belgium</a:t>
            </a:r>
            <a:r>
              <a:rPr lang="en-US" dirty="0"/>
              <a:t>: in 1830s, pioneered the </a:t>
            </a:r>
            <a:r>
              <a:rPr lang="en-US" dirty="0" smtClean="0"/>
              <a:t>	        organization </a:t>
            </a:r>
            <a:r>
              <a:rPr lang="en-US" dirty="0"/>
              <a:t>of big corporations </a:t>
            </a:r>
            <a:r>
              <a:rPr lang="en-US" dirty="0" smtClean="0"/>
              <a:t>	        with </a:t>
            </a:r>
            <a:r>
              <a:rPr lang="en-US" dirty="0"/>
              <a:t>many stockholders.</a:t>
            </a:r>
          </a:p>
          <a:p>
            <a:pPr marL="2292350" indent="-463550" eaLnBrk="1" hangingPunct="1">
              <a:buFontTx/>
              <a:buNone/>
              <a:defRPr/>
            </a:pPr>
            <a:r>
              <a:rPr lang="en-US" dirty="0"/>
              <a:t>•	Banks used money to develop industries and thus became industrial banks.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checkerboard(across)">
                                      <p:cBhvr>
                                        <p:cTn id="7" dur="500"/>
                                        <p:tgtEl>
                                          <p:spTgt spid="317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checkerboard(across)">
                                      <p:cBhvr>
                                        <p:cTn id="12" dur="500"/>
                                        <p:tgtEl>
                                          <p:spTgt spid="317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6">
                                            <p:txEl>
                                              <p:pRg st="3" end="3"/>
                                            </p:txEl>
                                          </p:spTgt>
                                        </p:tgtEl>
                                        <p:attrNameLst>
                                          <p:attrName>style.visibility</p:attrName>
                                        </p:attrNameLst>
                                      </p:cBhvr>
                                      <p:to>
                                        <p:strVal val="visible"/>
                                      </p:to>
                                    </p:set>
                                    <p:animEffect transition="in" filter="checkerboard(across)">
                                      <p:cBhvr>
                                        <p:cTn id="17" dur="500"/>
                                        <p:tgtEl>
                                          <p:spTgt spid="31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p:nvPr>
        </p:nvSpPr>
        <p:spPr>
          <a:xfrm>
            <a:off x="1676400" y="76200"/>
            <a:ext cx="7467600" cy="5486400"/>
          </a:xfrm>
        </p:spPr>
        <p:txBody>
          <a:bodyPr/>
          <a:lstStyle/>
          <a:p>
            <a:pPr eaLnBrk="1" hangingPunct="1">
              <a:buFontTx/>
              <a:buNone/>
              <a:defRPr/>
            </a:pPr>
            <a:r>
              <a:rPr lang="en-US" dirty="0" smtClean="0"/>
              <a:t>	          b. Banks </a:t>
            </a:r>
            <a:r>
              <a:rPr lang="en-US" dirty="0"/>
              <a:t>in France and Germany </a:t>
            </a:r>
            <a:r>
              <a:rPr lang="en-US" dirty="0" smtClean="0"/>
              <a:t>	        became </a:t>
            </a:r>
            <a:r>
              <a:rPr lang="en-US" dirty="0"/>
              <a:t>important in the 1850s in </a:t>
            </a:r>
            <a:r>
              <a:rPr lang="en-US" dirty="0" smtClean="0"/>
              <a:t>	        developing </a:t>
            </a:r>
            <a:r>
              <a:rPr lang="en-US" dirty="0"/>
              <a:t>railroads and </a:t>
            </a:r>
            <a:r>
              <a:rPr lang="en-US" dirty="0" smtClean="0"/>
              <a:t>	  	        companies </a:t>
            </a:r>
            <a:r>
              <a:rPr lang="en-US" dirty="0"/>
              <a:t>in heavy industries.</a:t>
            </a:r>
          </a:p>
          <a:p>
            <a:pPr marL="2292350" indent="-463550" eaLnBrk="1" hangingPunct="1">
              <a:buFontTx/>
              <a:buNone/>
              <a:defRPr/>
            </a:pPr>
            <a:r>
              <a:rPr lang="en-US" dirty="0"/>
              <a:t>•	</a:t>
            </a:r>
            <a:r>
              <a:rPr lang="en-US" b="1" dirty="0" err="1"/>
              <a:t>Crédit</a:t>
            </a:r>
            <a:r>
              <a:rPr lang="en-US" b="1" dirty="0"/>
              <a:t> </a:t>
            </a:r>
            <a:r>
              <a:rPr lang="en-US" b="1" dirty="0" err="1"/>
              <a:t>Mobilier</a:t>
            </a:r>
            <a:r>
              <a:rPr lang="en-US" b="1" dirty="0"/>
              <a:t> </a:t>
            </a:r>
            <a:r>
              <a:rPr lang="en-US" dirty="0"/>
              <a:t>of Paris was the most </a:t>
            </a:r>
            <a:r>
              <a:rPr lang="en-US" dirty="0" smtClean="0"/>
              <a:t>famous</a:t>
            </a:r>
            <a:endParaRPr lang="en-US" dirty="0"/>
          </a:p>
          <a:p>
            <a:pPr marL="2743200" indent="-450850" eaLnBrk="1" hangingPunct="1">
              <a:buFontTx/>
              <a:buNone/>
              <a:defRPr/>
            </a:pPr>
            <a:r>
              <a:rPr lang="en-US" dirty="0"/>
              <a:t>o	Helped build railroads all over France and Europe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checkerboard(across)">
                                      <p:cBhvr>
                                        <p:cTn id="7" dur="500"/>
                                        <p:tgtEl>
                                          <p:spTgt spid="317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checkerboard(across)">
                                      <p:cBhvr>
                                        <p:cTn id="12" dur="5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p:nvPr>
        </p:nvSpPr>
        <p:spPr>
          <a:xfrm>
            <a:off x="1676400" y="0"/>
            <a:ext cx="7467600" cy="6858000"/>
          </a:xfrm>
        </p:spPr>
        <p:txBody>
          <a:bodyPr/>
          <a:lstStyle/>
          <a:p>
            <a:pPr eaLnBrk="1" hangingPunct="1">
              <a:buFontTx/>
              <a:buNone/>
              <a:defRPr/>
            </a:pPr>
            <a:r>
              <a:rPr lang="en-US" dirty="0" smtClean="0"/>
              <a:t>	      5. Britain failed to maintain a monopoly 	    on its technical advances</a:t>
            </a:r>
          </a:p>
          <a:p>
            <a:pPr eaLnBrk="1" hangingPunct="1">
              <a:buFontTx/>
              <a:buNone/>
              <a:defRPr/>
            </a:pPr>
            <a:r>
              <a:rPr lang="en-US" dirty="0" smtClean="0"/>
              <a:t>		6. Tariff policies in continental Europe 	    protected native industries</a:t>
            </a:r>
          </a:p>
          <a:p>
            <a:pPr eaLnBrk="1" hangingPunct="1">
              <a:buFontTx/>
              <a:buNone/>
              <a:defRPr/>
            </a:pPr>
            <a:r>
              <a:rPr lang="en-US" dirty="0" smtClean="0"/>
              <a:t>		    a. France enacted high tariffs on 	        British goods</a:t>
            </a:r>
          </a:p>
          <a:p>
            <a:pPr eaLnBrk="1" hangingPunct="1">
              <a:buFontTx/>
              <a:buNone/>
              <a:defRPr/>
            </a:pPr>
            <a:r>
              <a:rPr lang="en-US" dirty="0" smtClean="0"/>
              <a:t>		    b. Germany: 1834, the </a:t>
            </a:r>
            <a:r>
              <a:rPr lang="en-US" b="1" i="1" dirty="0" smtClean="0"/>
              <a:t>Zollverein 	        </a:t>
            </a:r>
            <a:r>
              <a:rPr lang="en-US" dirty="0" smtClean="0"/>
              <a:t>was a tariff on non-German 	  	        imports to encourage capital 	  	        investment in German industry</a:t>
            </a:r>
          </a:p>
          <a:p>
            <a:pPr marL="2176463" indent="-463550" eaLnBrk="1" hangingPunct="1">
              <a:buFontTx/>
              <a:buNone/>
              <a:defRPr/>
            </a:pPr>
            <a:r>
              <a:rPr lang="en-US" dirty="0" smtClean="0"/>
              <a:t>•</a:t>
            </a:r>
            <a:r>
              <a:rPr lang="en-US" dirty="0"/>
              <a:t>	Established a free trade zone </a:t>
            </a:r>
            <a:r>
              <a:rPr lang="en-US" dirty="0" smtClean="0"/>
              <a:t>and </a:t>
            </a:r>
            <a:r>
              <a:rPr lang="en-US" dirty="0"/>
              <a:t>a single uniform tariff was levied against foreign countries.</a:t>
            </a:r>
            <a:endParaRPr lang="en-US" dirty="0" smtClean="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checkerboard(across)">
                                      <p:cBhvr>
                                        <p:cTn id="7" dur="500"/>
                                        <p:tgtEl>
                                          <p:spTgt spid="317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checkerboard(across)">
                                      <p:cBhvr>
                                        <p:cTn id="12" dur="500"/>
                                        <p:tgtEl>
                                          <p:spTgt spid="3174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6">
                                            <p:txEl>
                                              <p:pRg st="3" end="3"/>
                                            </p:txEl>
                                          </p:spTgt>
                                        </p:tgtEl>
                                        <p:attrNameLst>
                                          <p:attrName>style.visibility</p:attrName>
                                        </p:attrNameLst>
                                      </p:cBhvr>
                                      <p:to>
                                        <p:strVal val="visible"/>
                                      </p:to>
                                    </p:set>
                                    <p:animEffect transition="in" filter="checkerboard(across)">
                                      <p:cBhvr>
                                        <p:cTn id="17" dur="500"/>
                                        <p:tgtEl>
                                          <p:spTgt spid="3174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746">
                                            <p:txEl>
                                              <p:pRg st="4" end="4"/>
                                            </p:txEl>
                                          </p:spTgt>
                                        </p:tgtEl>
                                        <p:attrNameLst>
                                          <p:attrName>style.visibility</p:attrName>
                                        </p:attrNameLst>
                                      </p:cBhvr>
                                      <p:to>
                                        <p:strVal val="visible"/>
                                      </p:to>
                                    </p:set>
                                    <p:animEffect transition="in" filter="checkerboard(across)">
                                      <p:cBhvr>
                                        <p:cTn id="22" dur="500"/>
                                        <p:tgtEl>
                                          <p:spTgt spid="31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p:nvPr>
        </p:nvSpPr>
        <p:spPr>
          <a:xfrm>
            <a:off x="1676400" y="152400"/>
            <a:ext cx="7467600" cy="1676400"/>
          </a:xfrm>
        </p:spPr>
        <p:txBody>
          <a:bodyPr/>
          <a:lstStyle/>
          <a:p>
            <a:pPr marL="0" indent="0">
              <a:buFontTx/>
              <a:buNone/>
            </a:pPr>
            <a:r>
              <a:rPr lang="en-US" smtClean="0"/>
              <a:t>    D. Most significant result was increased 	production and availability of 	manufactured goods.</a:t>
            </a:r>
          </a:p>
        </p:txBody>
      </p:sp>
      <p:pic>
        <p:nvPicPr>
          <p:cNvPr id="90115" name="Picture 2"/>
          <p:cNvPicPr>
            <a:picLocks noChangeAspect="1"/>
          </p:cNvPicPr>
          <p:nvPr/>
        </p:nvPicPr>
        <p:blipFill>
          <a:blip r:embed="rId3" cstate="print"/>
          <a:srcRect/>
          <a:stretch>
            <a:fillRect/>
          </a:stretch>
        </p:blipFill>
        <p:spPr bwMode="auto">
          <a:xfrm>
            <a:off x="1676400" y="2133600"/>
            <a:ext cx="7329488" cy="4157663"/>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762000"/>
          </a:xfrm>
        </p:spPr>
        <p:txBody>
          <a:bodyPr/>
          <a:lstStyle/>
          <a:p>
            <a:pPr eaLnBrk="1" hangingPunct="1">
              <a:defRPr/>
            </a:pPr>
            <a:r>
              <a:rPr lang="en-US" sz="3200" b="1" smtClean="0">
                <a:effectLst>
                  <a:outerShdw blurRad="38100" dist="38100" dir="2700000" algn="tl">
                    <a:srgbClr val="C0C0C0"/>
                  </a:outerShdw>
                </a:effectLst>
              </a:rPr>
              <a:t>Per Capita Levels of Industrialization, 1750-1913</a:t>
            </a:r>
          </a:p>
        </p:txBody>
      </p:sp>
      <p:graphicFrame>
        <p:nvGraphicFramePr>
          <p:cNvPr id="49406" name="Group 254"/>
          <p:cNvGraphicFramePr>
            <a:graphicFrameLocks noGrp="1"/>
          </p:cNvGraphicFramePr>
          <p:nvPr>
            <p:ph type="tbl" idx="1"/>
          </p:nvPr>
        </p:nvGraphicFramePr>
        <p:xfrm>
          <a:off x="228600" y="762000"/>
          <a:ext cx="8686800" cy="5699650"/>
        </p:xfrm>
        <a:graphic>
          <a:graphicData uri="http://schemas.openxmlformats.org/drawingml/2006/table">
            <a:tbl>
              <a:tblPr/>
              <a:tblGrid>
                <a:gridCol w="2209800"/>
                <a:gridCol w="914400"/>
                <a:gridCol w="914400"/>
                <a:gridCol w="914400"/>
                <a:gridCol w="914400"/>
                <a:gridCol w="914400"/>
                <a:gridCol w="939800"/>
                <a:gridCol w="965200"/>
              </a:tblGrid>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marT="45715" marB="45715"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rPr>
                        <a:t>1750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rPr>
                        <a:t>1800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rPr>
                        <a:t>1830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rPr>
                        <a:t>1860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rPr>
                        <a:t>1880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rPr>
                        <a:t>1900</a:t>
                      </a:r>
                    </a:p>
                  </a:txBody>
                  <a:tcPr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anose="02020603050405020304" pitchFamily="18" charset="0"/>
                        </a:rPr>
                        <a:t>1913</a:t>
                      </a:r>
                    </a:p>
                  </a:txBody>
                  <a:tcPr marT="45715" marB="45715"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Britain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115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Belgium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43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56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88</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United States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38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126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France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39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59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Germany</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52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Austria-Hung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32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Italy</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Russia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China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India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406"/>
                                        </p:tgtEl>
                                        <p:attrNameLst>
                                          <p:attrName>style.visibility</p:attrName>
                                        </p:attrNameLst>
                                      </p:cBhvr>
                                      <p:to>
                                        <p:strVal val="visible"/>
                                      </p:to>
                                    </p:set>
                                    <p:anim calcmode="lin" valueType="num">
                                      <p:cBhvr additive="base">
                                        <p:cTn id="7" dur="500" fill="hold"/>
                                        <p:tgtEl>
                                          <p:spTgt spid="49406"/>
                                        </p:tgtEl>
                                        <p:attrNameLst>
                                          <p:attrName>ppt_x</p:attrName>
                                        </p:attrNameLst>
                                      </p:cBhvr>
                                      <p:tavLst>
                                        <p:tav tm="0">
                                          <p:val>
                                            <p:strVal val="0-#ppt_w/2"/>
                                          </p:val>
                                        </p:tav>
                                        <p:tav tm="100000">
                                          <p:val>
                                            <p:strVal val="#ppt_x"/>
                                          </p:val>
                                        </p:tav>
                                      </p:tavLst>
                                    </p:anim>
                                    <p:anim calcmode="lin" valueType="num">
                                      <p:cBhvr additive="base">
                                        <p:cTn id="8" dur="500" fill="hold"/>
                                        <p:tgtEl>
                                          <p:spTgt spid="494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600200" y="304800"/>
            <a:ext cx="7543800" cy="1143000"/>
          </a:xfrm>
        </p:spPr>
        <p:txBody>
          <a:bodyPr/>
          <a:lstStyle/>
          <a:p>
            <a:r>
              <a:rPr lang="en-US" smtClean="0"/>
              <a:t>Industrial Revolution </a:t>
            </a:r>
            <a:br>
              <a:rPr lang="en-US" smtClean="0"/>
            </a:br>
            <a:r>
              <a:rPr lang="en-US" smtClean="0"/>
              <a:t>Theme 2</a:t>
            </a:r>
          </a:p>
        </p:txBody>
      </p:sp>
      <p:sp>
        <p:nvSpPr>
          <p:cNvPr id="94211" name="Content Placeholder 2"/>
          <p:cNvSpPr>
            <a:spLocks noGrp="1"/>
          </p:cNvSpPr>
          <p:nvPr>
            <p:ph idx="1"/>
          </p:nvPr>
        </p:nvSpPr>
        <p:spPr>
          <a:xfrm>
            <a:off x="1714500" y="1828800"/>
            <a:ext cx="7315200" cy="4114800"/>
          </a:xfrm>
        </p:spPr>
        <p:txBody>
          <a:bodyPr/>
          <a:lstStyle/>
          <a:p>
            <a:pPr marL="0" indent="0" algn="ctr">
              <a:buFontTx/>
              <a:buNone/>
            </a:pPr>
            <a:r>
              <a:rPr lang="en-US" smtClean="0"/>
              <a:t>	The Industrial Revolution dramatically altered European society by spurring urbanization, sparking the continued rise of the middle class,  utilizing the massive growth of the Proletariat (working class), and reconfiguring family work arrangements and gender roles.  As a result, numerous challenges to the new order emerged.</a:t>
            </a:r>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22225"/>
            <a:ext cx="7543800" cy="4648200"/>
          </a:xfrm>
        </p:spPr>
        <p:txBody>
          <a:bodyPr/>
          <a:lstStyle/>
          <a:p>
            <a:pPr marL="0" indent="0" eaLnBrk="1" hangingPunct="1">
              <a:buFontTx/>
              <a:buNone/>
              <a:defRPr/>
            </a:pPr>
            <a:r>
              <a:rPr lang="en-US" dirty="0" smtClean="0"/>
              <a:t>V. Social effects of the Industrial Revolution</a:t>
            </a:r>
          </a:p>
          <a:p>
            <a:pPr marL="812800" indent="-812800" eaLnBrk="1" hangingPunct="1">
              <a:buFontTx/>
              <a:buNone/>
              <a:defRPr/>
            </a:pPr>
            <a:r>
              <a:rPr lang="en-US" dirty="0"/>
              <a:t> </a:t>
            </a:r>
            <a:r>
              <a:rPr lang="en-US" dirty="0" smtClean="0"/>
              <a:t>   A. Replaced the traditional social hierarchy  with a new social order</a:t>
            </a:r>
          </a:p>
          <a:p>
            <a:pPr marL="812800" indent="-812800" eaLnBrk="1" hangingPunct="1">
              <a:buFontTx/>
              <a:buNone/>
              <a:defRPr/>
            </a:pPr>
            <a:r>
              <a:rPr lang="en-US" dirty="0" smtClean="0"/>
              <a:t>    B. 19</a:t>
            </a:r>
            <a:r>
              <a:rPr lang="en-US" baseline="30000" dirty="0" smtClean="0"/>
              <a:t>th</a:t>
            </a:r>
            <a:r>
              <a:rPr lang="en-US" dirty="0" smtClean="0"/>
              <a:t> century became the golden age of  the middle class</a:t>
            </a:r>
          </a:p>
          <a:p>
            <a:pPr marL="812800" indent="-812800" eaLnBrk="1" hangingPunct="1">
              <a:buFontTx/>
              <a:buNone/>
              <a:defRPr/>
            </a:pPr>
            <a:r>
              <a:rPr lang="en-US" dirty="0"/>
              <a:t> </a:t>
            </a:r>
            <a:r>
              <a:rPr lang="en-US" dirty="0" smtClean="0"/>
              <a:t>       1. A new class of factory owners 	  	  	   emerged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checkerboard(across)">
                                      <p:cBhvr>
                                        <p:cTn id="17" dur="500"/>
                                        <p:tgtEl>
                                          <p:spTgt spid="32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76200"/>
            <a:ext cx="7543800" cy="5410200"/>
          </a:xfrm>
        </p:spPr>
        <p:txBody>
          <a:bodyPr/>
          <a:lstStyle/>
          <a:p>
            <a:pPr marL="812800" indent="-812800" eaLnBrk="1" hangingPunct="1">
              <a:buFontTx/>
              <a:buNone/>
            </a:pPr>
            <a:r>
              <a:rPr lang="en-US" smtClean="0"/>
              <a:t>	2. Two levels of the bourgeoisie existed</a:t>
            </a:r>
          </a:p>
          <a:p>
            <a:pPr marL="812800" indent="-812800" eaLnBrk="1" hangingPunct="1">
              <a:buFontTx/>
              <a:buNone/>
            </a:pPr>
            <a:r>
              <a:rPr lang="en-US" smtClean="0"/>
              <a:t>	    a. Upper bourgeoisie: great bankers, 	 	       merchants, and industrialists who 	  	       demanded free enterprise and high 	  	       tariffs</a:t>
            </a:r>
          </a:p>
          <a:p>
            <a:pPr marL="812800" indent="-812800" eaLnBrk="1" hangingPunct="1">
              <a:buFontTx/>
              <a:buNone/>
            </a:pPr>
            <a:r>
              <a:rPr lang="en-US" smtClean="0"/>
              <a:t>            b. Lower bourgeoisie </a:t>
            </a:r>
            <a:r>
              <a:rPr lang="en-US" b="1" smtClean="0"/>
              <a:t>(“petite 	  	     	       bourgeoisie”):</a:t>
            </a:r>
            <a:r>
              <a:rPr lang="en-US" smtClean="0"/>
              <a:t> small industrialists, 	  	       merchants, and professional men 	  	       who demanded stability and security 	       from the government</a:t>
            </a:r>
          </a:p>
          <a:p>
            <a:pPr marL="812800" indent="-812800" eaLnBrk="1" hangingPunct="1">
              <a:buFontTx/>
              <a:buNone/>
            </a:pPr>
            <a:endParaRPr lang="en-US" smtClean="0"/>
          </a:p>
          <a:p>
            <a:pPr marL="812800" indent="-812800" eaLnBrk="1" hangingPunct="1">
              <a:buFontTx/>
              <a:buNone/>
            </a:pPr>
            <a:r>
              <a:rPr lang="en-US" smtClean="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4" end="4"/>
                                            </p:txEl>
                                          </p:spTgt>
                                        </p:tgtEl>
                                        <p:attrNameLst>
                                          <p:attrName>style.visibility</p:attrName>
                                        </p:attrNameLst>
                                      </p:cBhvr>
                                      <p:to>
                                        <p:strVal val="visible"/>
                                      </p:to>
                                    </p:set>
                                    <p:animEffect transition="in" filter="checkerboard(across)">
                                      <p:cBhvr>
                                        <p:cTn id="17" dur="5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0"/>
            <a:ext cx="7543800" cy="6629400"/>
          </a:xfrm>
        </p:spPr>
        <p:txBody>
          <a:bodyPr/>
          <a:lstStyle/>
          <a:p>
            <a:pPr marL="0" indent="0" eaLnBrk="1" hangingPunct="1">
              <a:buFontTx/>
              <a:buNone/>
              <a:defRPr/>
            </a:pPr>
            <a:r>
              <a:rPr lang="en-US" dirty="0"/>
              <a:t> </a:t>
            </a:r>
            <a:r>
              <a:rPr lang="en-US" dirty="0" smtClean="0"/>
              <a:t>        3. New </a:t>
            </a:r>
            <a:r>
              <a:rPr lang="en-US" dirty="0"/>
              <a:t>opportunities for certain groups </a:t>
            </a:r>
            <a:r>
              <a:rPr lang="en-US" dirty="0" smtClean="0"/>
              <a:t>	  	    emerged</a:t>
            </a:r>
            <a:r>
              <a:rPr lang="en-US" dirty="0"/>
              <a:t>.</a:t>
            </a:r>
          </a:p>
          <a:p>
            <a:pPr marL="812800" indent="-812800" eaLnBrk="1" hangingPunct="1">
              <a:spcBef>
                <a:spcPts val="600"/>
              </a:spcBef>
              <a:buFontTx/>
              <a:buNone/>
              <a:defRPr/>
            </a:pPr>
            <a:r>
              <a:rPr lang="en-US" dirty="0" smtClean="0"/>
              <a:t>             a. Artisans </a:t>
            </a:r>
            <a:r>
              <a:rPr lang="en-US" dirty="0"/>
              <a:t>and skilled workers who </a:t>
            </a:r>
            <a:r>
              <a:rPr lang="en-US" dirty="0" smtClean="0"/>
              <a:t>	 	        were </a:t>
            </a:r>
            <a:r>
              <a:rPr lang="en-US" dirty="0"/>
              <a:t>highly talented achieved </a:t>
            </a:r>
            <a:r>
              <a:rPr lang="en-US" dirty="0" smtClean="0"/>
              <a:t>	  	        significant </a:t>
            </a:r>
            <a:r>
              <a:rPr lang="en-US" dirty="0"/>
              <a:t>success. </a:t>
            </a:r>
          </a:p>
          <a:p>
            <a:pPr marL="812800" indent="-812800" eaLnBrk="1" hangingPunct="1">
              <a:spcBef>
                <a:spcPts val="600"/>
              </a:spcBef>
              <a:buFontTx/>
              <a:buNone/>
              <a:defRPr/>
            </a:pPr>
            <a:r>
              <a:rPr lang="en-US" dirty="0" smtClean="0"/>
              <a:t>	     b. Certain </a:t>
            </a:r>
            <a:r>
              <a:rPr lang="en-US" dirty="0"/>
              <a:t>ethnic and religious groups </a:t>
            </a:r>
            <a:r>
              <a:rPr lang="en-US" dirty="0" smtClean="0"/>
              <a:t>	        became </a:t>
            </a:r>
            <a:r>
              <a:rPr lang="en-US" dirty="0"/>
              <a:t>successful</a:t>
            </a:r>
          </a:p>
          <a:p>
            <a:pPr marL="2112963" indent="-414338" eaLnBrk="1" hangingPunct="1">
              <a:spcBef>
                <a:spcPts val="600"/>
              </a:spcBef>
              <a:buFontTx/>
              <a:buNone/>
              <a:defRPr/>
            </a:pPr>
            <a:r>
              <a:rPr lang="en-US" dirty="0"/>
              <a:t>•	Quakers and Scots in </a:t>
            </a:r>
            <a:r>
              <a:rPr lang="en-US" dirty="0" smtClean="0"/>
              <a:t>England</a:t>
            </a:r>
          </a:p>
          <a:p>
            <a:pPr marL="2155825" indent="-457200" eaLnBrk="1" hangingPunct="1">
              <a:spcBef>
                <a:spcPts val="600"/>
              </a:spcBef>
              <a:defRPr/>
            </a:pPr>
            <a:r>
              <a:rPr lang="en-US" dirty="0" smtClean="0"/>
              <a:t>Protestants </a:t>
            </a:r>
            <a:r>
              <a:rPr lang="en-US" dirty="0"/>
              <a:t>and Jews dominated banking in Catholic </a:t>
            </a:r>
            <a:r>
              <a:rPr lang="en-US" dirty="0" smtClean="0"/>
              <a:t>France</a:t>
            </a:r>
          </a:p>
          <a:p>
            <a:pPr marL="1314450" indent="-400050" eaLnBrk="1" hangingPunct="1">
              <a:spcBef>
                <a:spcPts val="600"/>
              </a:spcBef>
              <a:buFontTx/>
              <a:buNone/>
              <a:defRPr/>
            </a:pPr>
            <a:r>
              <a:rPr lang="en-US" dirty="0"/>
              <a:t>4. </a:t>
            </a:r>
            <a:r>
              <a:rPr lang="en-US" dirty="0" smtClean="0"/>
              <a:t>As </a:t>
            </a:r>
            <a:r>
              <a:rPr lang="en-US" dirty="0"/>
              <a:t>factories grew larger, opportunities </a:t>
            </a:r>
            <a:r>
              <a:rPr lang="en-US" dirty="0" smtClean="0"/>
              <a:t>  for </a:t>
            </a:r>
            <a:r>
              <a:rPr lang="en-US" dirty="0"/>
              <a:t>advancement declined in well-developed industries.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 calcmode="lin" valueType="num">
                                      <p:cBhvr additive="base">
                                        <p:cTn id="7"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xEl>
                                              <p:pRg st="2" end="2"/>
                                            </p:txEl>
                                          </p:spTgt>
                                        </p:tgtEl>
                                        <p:attrNameLst>
                                          <p:attrName>style.visibility</p:attrName>
                                        </p:attrNameLst>
                                      </p:cBhvr>
                                      <p:to>
                                        <p:strVal val="visible"/>
                                      </p:to>
                                    </p:set>
                                    <p:anim calcmode="lin" valueType="num">
                                      <p:cBhvr additive="base">
                                        <p:cTn id="13"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anim calcmode="lin" valueType="num">
                                      <p:cBhvr additive="base">
                                        <p:cTn id="19"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0">
                                            <p:txEl>
                                              <p:pRg st="4" end="4"/>
                                            </p:txEl>
                                          </p:spTgt>
                                        </p:tgtEl>
                                        <p:attrNameLst>
                                          <p:attrName>style.visibility</p:attrName>
                                        </p:attrNameLst>
                                      </p:cBhvr>
                                      <p:to>
                                        <p:strVal val="visible"/>
                                      </p:to>
                                    </p:set>
                                    <p:anim calcmode="lin" valueType="num">
                                      <p:cBhvr additive="base">
                                        <p:cTn id="25"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0">
                                            <p:txEl>
                                              <p:pRg st="5" end="5"/>
                                            </p:txEl>
                                          </p:spTgt>
                                        </p:tgtEl>
                                        <p:attrNameLst>
                                          <p:attrName>style.visibility</p:attrName>
                                        </p:attrNameLst>
                                      </p:cBhvr>
                                      <p:to>
                                        <p:strVal val="visible"/>
                                      </p:to>
                                    </p:set>
                                    <p:anim calcmode="lin" valueType="num">
                                      <p:cBhvr additive="base">
                                        <p:cTn id="31" dur="5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0" indent="0" eaLnBrk="1" hangingPunct="1">
              <a:spcBef>
                <a:spcPts val="500"/>
              </a:spcBef>
              <a:buFontTx/>
              <a:buNone/>
              <a:defRPr/>
            </a:pPr>
            <a:r>
              <a:rPr lang="en-US" dirty="0" smtClean="0"/>
              <a:t>II. Roots of the Industrial Revolution</a:t>
            </a:r>
          </a:p>
          <a:p>
            <a:pPr marL="812800" indent="-812800" eaLnBrk="1" hangingPunct="1">
              <a:spcBef>
                <a:spcPts val="500"/>
              </a:spcBef>
              <a:buFontTx/>
              <a:buNone/>
              <a:defRPr/>
            </a:pPr>
            <a:r>
              <a:rPr lang="en-US" dirty="0" smtClean="0"/>
              <a:t>    A.  Commercial Revolution (1500-1700)</a:t>
            </a:r>
          </a:p>
          <a:p>
            <a:pPr marL="812800" indent="-812800" eaLnBrk="1" hangingPunct="1">
              <a:spcBef>
                <a:spcPts val="500"/>
              </a:spcBef>
              <a:buFontTx/>
              <a:buNone/>
              <a:defRPr/>
            </a:pPr>
            <a:r>
              <a:rPr lang="en-US" dirty="0" smtClean="0"/>
              <a:t>	  1. Spurred economic growth of 	  	     Europe and brought about the “Age 	     of Exploration”</a:t>
            </a:r>
          </a:p>
          <a:p>
            <a:pPr marL="812800" indent="-812800" eaLnBrk="1" hangingPunct="1">
              <a:spcBef>
                <a:spcPts val="500"/>
              </a:spcBef>
              <a:buFontTx/>
              <a:buNone/>
              <a:defRPr/>
            </a:pPr>
            <a:r>
              <a:rPr lang="en-US" dirty="0" smtClean="0"/>
              <a:t>	  2. “Price Revolution” stimulated 	  	     production</a:t>
            </a:r>
          </a:p>
          <a:p>
            <a:pPr marL="812800" indent="-812800" eaLnBrk="1" hangingPunct="1">
              <a:spcBef>
                <a:spcPts val="500"/>
              </a:spcBef>
              <a:buFontTx/>
              <a:buNone/>
              <a:defRPr/>
            </a:pPr>
            <a:r>
              <a:rPr lang="en-US" dirty="0" smtClean="0"/>
              <a:t>          3. Rise of Capitalism</a:t>
            </a:r>
          </a:p>
          <a:p>
            <a:pPr marL="812800" indent="-812800" eaLnBrk="1" hangingPunct="1">
              <a:spcBef>
                <a:spcPts val="500"/>
              </a:spcBef>
              <a:buFontTx/>
              <a:buNone/>
              <a:defRPr/>
            </a:pPr>
            <a:r>
              <a:rPr lang="en-US" dirty="0" smtClean="0"/>
              <a:t>             a. Surplus money used for investment 	        in ventures to make a profit</a:t>
            </a:r>
          </a:p>
          <a:p>
            <a:pPr marL="812800" indent="-812800" eaLnBrk="1" hangingPunct="1">
              <a:spcBef>
                <a:spcPts val="500"/>
              </a:spcBef>
              <a:buFontTx/>
              <a:buNone/>
              <a:defRPr/>
            </a:pPr>
            <a:r>
              <a:rPr lang="en-US" dirty="0" smtClean="0"/>
              <a:t>	     b. Middle class provided leadership 	        for the economic revolution (e.g. 	        charter &amp; joint-stock companies)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0">
                                            <p:txEl>
                                              <p:pRg st="5" end="5"/>
                                            </p:txEl>
                                          </p:spTgt>
                                        </p:tgtEl>
                                        <p:attrNameLst>
                                          <p:attrName>style.visibility</p:attrName>
                                        </p:attrNameLst>
                                      </p:cBhvr>
                                      <p:to>
                                        <p:strVal val="visible"/>
                                      </p:to>
                                    </p:set>
                                    <p:animEffect transition="in" filter="checkerboard(across)">
                                      <p:cBhvr>
                                        <p:cTn id="27" dur="500"/>
                                        <p:tgtEl>
                                          <p:spTgt spid="205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50">
                                            <p:txEl>
                                              <p:pRg st="6" end="6"/>
                                            </p:txEl>
                                          </p:spTgt>
                                        </p:tgtEl>
                                        <p:attrNameLst>
                                          <p:attrName>style.visibility</p:attrName>
                                        </p:attrNameLst>
                                      </p:cBhvr>
                                      <p:to>
                                        <p:strVal val="visible"/>
                                      </p:to>
                                    </p:set>
                                    <p:animEffect transition="in" filter="checkerboard(across)">
                                      <p:cBhvr>
                                        <p:cTn id="32" dur="500"/>
                                        <p:tgtEl>
                                          <p:spTgt spid="20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22225"/>
            <a:ext cx="7543800" cy="4648200"/>
          </a:xfrm>
        </p:spPr>
        <p:txBody>
          <a:bodyPr/>
          <a:lstStyle/>
          <a:p>
            <a:pPr marL="0" indent="0" eaLnBrk="1" hangingPunct="1">
              <a:spcBef>
                <a:spcPts val="0"/>
              </a:spcBef>
              <a:buFontTx/>
              <a:buNone/>
              <a:defRPr/>
            </a:pPr>
            <a:r>
              <a:rPr lang="en-US" dirty="0" smtClean="0"/>
              <a:t>    C. Proletariat wage earners</a:t>
            </a:r>
          </a:p>
          <a:p>
            <a:pPr marL="812800" indent="-812800" eaLnBrk="1" hangingPunct="1">
              <a:spcBef>
                <a:spcPts val="0"/>
              </a:spcBef>
              <a:buFontTx/>
              <a:buNone/>
              <a:defRPr/>
            </a:pPr>
            <a:r>
              <a:rPr lang="en-US" dirty="0" smtClean="0"/>
              <a:t>        1. </a:t>
            </a:r>
            <a:r>
              <a:rPr lang="en-US" dirty="0"/>
              <a:t>Factory workers emerged as a new </a:t>
            </a:r>
            <a:r>
              <a:rPr lang="en-US" dirty="0" smtClean="0"/>
              <a:t> 	 	   group </a:t>
            </a:r>
            <a:r>
              <a:rPr lang="en-US" dirty="0"/>
              <a:t>in society and the </a:t>
            </a:r>
            <a:r>
              <a:rPr lang="en-US" dirty="0" smtClean="0"/>
              <a:t>fastest-	  	  	   growing </a:t>
            </a:r>
            <a:r>
              <a:rPr lang="en-US" dirty="0"/>
              <a:t>social class: the </a:t>
            </a:r>
            <a:r>
              <a:rPr lang="en-US" b="1" dirty="0"/>
              <a:t>“</a:t>
            </a:r>
            <a:r>
              <a:rPr lang="en-US" b="1" dirty="0" smtClean="0"/>
              <a:t>proletariat”</a:t>
            </a:r>
            <a:endParaRPr lang="en-US" dirty="0"/>
          </a:p>
          <a:p>
            <a:pPr marL="812800" indent="-812800" eaLnBrk="1" hangingPunct="1">
              <a:spcBef>
                <a:spcPts val="0"/>
              </a:spcBef>
              <a:buFontTx/>
              <a:buNone/>
              <a:defRPr/>
            </a:pPr>
            <a:r>
              <a:rPr lang="en-US" dirty="0"/>
              <a:t> </a:t>
            </a:r>
            <a:r>
              <a:rPr lang="en-US" dirty="0" smtClean="0"/>
              <a:t>       2. In </a:t>
            </a:r>
            <a:r>
              <a:rPr lang="en-US" dirty="0"/>
              <a:t>the first century of the </a:t>
            </a:r>
            <a:r>
              <a:rPr lang="en-US" dirty="0" smtClean="0"/>
              <a:t>industrial   	   	   revolution </a:t>
            </a:r>
            <a:r>
              <a:rPr lang="en-US" dirty="0"/>
              <a:t>a surplus of labor </a:t>
            </a:r>
            <a:r>
              <a:rPr lang="en-US" dirty="0" smtClean="0"/>
              <a:t>resulted	   </a:t>
            </a:r>
            <a:r>
              <a:rPr lang="en-US" dirty="0"/>
              <a:t> </a:t>
            </a:r>
            <a:r>
              <a:rPr lang="en-US" dirty="0" smtClean="0"/>
              <a:t>    	   in </a:t>
            </a:r>
            <a:r>
              <a:rPr lang="en-US" dirty="0"/>
              <a:t>poor conditions </a:t>
            </a:r>
            <a:r>
              <a:rPr lang="en-US" dirty="0" smtClean="0"/>
              <a:t>for workers</a:t>
            </a:r>
            <a:r>
              <a:rPr lang="en-US" dirty="0"/>
              <a:t>.</a:t>
            </a:r>
            <a:endParaRPr lang="en-US" dirty="0" smtClean="0"/>
          </a:p>
          <a:p>
            <a:pPr marL="0" indent="0">
              <a:spcBef>
                <a:spcPts val="0"/>
              </a:spcBef>
              <a:buFontTx/>
              <a:buNone/>
              <a:defRPr/>
            </a:pPr>
            <a:r>
              <a:rPr lang="en-US" dirty="0"/>
              <a:t> </a:t>
            </a:r>
            <a:r>
              <a:rPr lang="en-US" dirty="0" smtClean="0"/>
              <a:t>       3. </a:t>
            </a:r>
            <a:r>
              <a:rPr lang="en-US" b="1" dirty="0" smtClean="0"/>
              <a:t>Poor Law of 1834: </a:t>
            </a:r>
            <a:r>
              <a:rPr lang="en-US" dirty="0" smtClean="0"/>
              <a:t>Poorhouses</a:t>
            </a:r>
            <a:r>
              <a:rPr lang="en-US" b="1" dirty="0" smtClean="0"/>
              <a:t> </a:t>
            </a:r>
            <a:r>
              <a:rPr lang="en-US" dirty="0" smtClean="0"/>
              <a:t>now 	 	   provided </a:t>
            </a:r>
            <a:r>
              <a:rPr lang="en-US" dirty="0"/>
              <a:t>work </a:t>
            </a:r>
            <a:r>
              <a:rPr lang="en-US" dirty="0" smtClean="0"/>
              <a:t>	to the unemployed.</a:t>
            </a:r>
            <a:endParaRPr lang="en-US" sz="3600" dirty="0"/>
          </a:p>
          <a:p>
            <a:pPr marL="1482725" lvl="2" indent="-284163">
              <a:spcBef>
                <a:spcPts val="0"/>
              </a:spcBef>
              <a:defRPr/>
            </a:pPr>
            <a:r>
              <a:rPr lang="en-US" sz="3200" dirty="0"/>
              <a:t>Poorhouse conditions were often intentionally oppressive.</a:t>
            </a:r>
          </a:p>
          <a:p>
            <a:pPr marL="1482725" lvl="2" indent="-284163">
              <a:spcBef>
                <a:spcPts val="0"/>
              </a:spcBef>
              <a:defRPr/>
            </a:pPr>
            <a:r>
              <a:rPr lang="en-US" sz="3200" dirty="0"/>
              <a:t>A major goal was to persuade workers to leave the poorhouse and find work </a:t>
            </a:r>
            <a:r>
              <a:rPr lang="en-US" sz="3200" dirty="0" smtClean="0"/>
              <a:t>elsewhere.</a:t>
            </a:r>
            <a:endParaRPr lang="en-US" sz="3200" dirty="0"/>
          </a:p>
          <a:p>
            <a:pPr marL="812800" indent="-812800" eaLnBrk="1" hangingPunct="1">
              <a:buFontTx/>
              <a:buNone/>
              <a:defRPr/>
            </a:pP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checkerboard(across)">
                                      <p:cBhvr>
                                        <p:cTn id="17" dur="500"/>
                                        <p:tgtEl>
                                          <p:spTgt spid="32770">
                                            <p:txEl>
                                              <p:pRg st="3" end="3"/>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2770">
                                            <p:txEl>
                                              <p:pRg st="4" end="4"/>
                                            </p:txEl>
                                          </p:spTgt>
                                        </p:tgtEl>
                                        <p:attrNameLst>
                                          <p:attrName>style.visibility</p:attrName>
                                        </p:attrNameLst>
                                      </p:cBhvr>
                                      <p:to>
                                        <p:strVal val="visible"/>
                                      </p:to>
                                    </p:set>
                                    <p:animEffect transition="in" filter="checkerboard(across)">
                                      <p:cBhvr>
                                        <p:cTn id="20" dur="500"/>
                                        <p:tgtEl>
                                          <p:spTgt spid="32770">
                                            <p:txEl>
                                              <p:pRg st="4" end="4"/>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2770">
                                            <p:txEl>
                                              <p:pRg st="5" end="5"/>
                                            </p:txEl>
                                          </p:spTgt>
                                        </p:tgtEl>
                                        <p:attrNameLst>
                                          <p:attrName>style.visibility</p:attrName>
                                        </p:attrNameLst>
                                      </p:cBhvr>
                                      <p:to>
                                        <p:strVal val="visible"/>
                                      </p:to>
                                    </p:set>
                                    <p:animEffect transition="in" filter="checkerboard(across)">
                                      <p:cBhvr>
                                        <p:cTn id="23" dur="5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p:nvPr>
        </p:nvSpPr>
        <p:spPr>
          <a:xfrm>
            <a:off x="1676400" y="38100"/>
            <a:ext cx="7467600" cy="5486400"/>
          </a:xfrm>
        </p:spPr>
        <p:txBody>
          <a:bodyPr/>
          <a:lstStyle/>
          <a:p>
            <a:pPr eaLnBrk="1" hangingPunct="1">
              <a:buFontTx/>
              <a:buNone/>
              <a:defRPr/>
            </a:pPr>
            <a:r>
              <a:rPr lang="en-US" dirty="0" smtClean="0"/>
              <a:t>		4.   </a:t>
            </a:r>
            <a:r>
              <a:rPr lang="en-US" b="1" dirty="0" smtClean="0"/>
              <a:t>Friedrich Engels:</a:t>
            </a:r>
            <a:r>
              <a:rPr lang="en-US" dirty="0" smtClean="0"/>
              <a:t> </a:t>
            </a:r>
            <a:r>
              <a:rPr lang="en-US" i="1" dirty="0" smtClean="0"/>
              <a:t>The condition of 	</a:t>
            </a:r>
            <a:r>
              <a:rPr lang="en-US" i="1" dirty="0"/>
              <a:t> </a:t>
            </a:r>
            <a:r>
              <a:rPr lang="en-US" i="1" dirty="0" smtClean="0"/>
              <a:t>     the Working Class in England</a:t>
            </a:r>
            <a:r>
              <a:rPr lang="en-US" dirty="0" smtClean="0"/>
              <a:t> (1844)</a:t>
            </a:r>
          </a:p>
          <a:p>
            <a:pPr marL="0" indent="0">
              <a:buFontTx/>
              <a:buNone/>
              <a:defRPr/>
            </a:pPr>
            <a:r>
              <a:rPr lang="en-US" dirty="0" smtClean="0"/>
              <a:t>	     a. Future </a:t>
            </a:r>
            <a:r>
              <a:rPr lang="en-US" dirty="0"/>
              <a:t>revolutionary and colleague </a:t>
            </a:r>
            <a:r>
              <a:rPr lang="en-US" dirty="0" smtClean="0"/>
              <a:t>	         of </a:t>
            </a:r>
            <a:r>
              <a:rPr lang="en-US" dirty="0"/>
              <a:t>Karl Marx who believed the </a:t>
            </a:r>
            <a:r>
              <a:rPr lang="en-US" dirty="0" smtClean="0"/>
              <a:t>	         capitalist </a:t>
            </a:r>
            <a:r>
              <a:rPr lang="en-US" dirty="0"/>
              <a:t>middle class ruthless </a:t>
            </a:r>
            <a:r>
              <a:rPr lang="en-US" dirty="0" smtClean="0"/>
              <a:t>	         exploited </a:t>
            </a:r>
            <a:r>
              <a:rPr lang="en-US" dirty="0"/>
              <a:t>the proletariat</a:t>
            </a:r>
          </a:p>
          <a:p>
            <a:pPr marL="2171700">
              <a:defRPr/>
            </a:pPr>
            <a:r>
              <a:rPr lang="en-US" dirty="0"/>
              <a:t>“I charge the English middle classes with mass murder, wholesale robbery, and all the other crimes in the calendar.”</a:t>
            </a:r>
          </a:p>
          <a:p>
            <a:pPr marL="0" indent="0">
              <a:buFontTx/>
              <a:buNone/>
              <a:defRPr/>
            </a:pPr>
            <a:r>
              <a:rPr lang="en-US" dirty="0" smtClean="0"/>
              <a:t>	    b. His </a:t>
            </a:r>
            <a:r>
              <a:rPr lang="en-US" dirty="0"/>
              <a:t>ideas influenced Marx and later </a:t>
            </a:r>
            <a:r>
              <a:rPr lang="en-US" dirty="0" smtClean="0"/>
              <a:t>	        socialists</a:t>
            </a:r>
            <a:r>
              <a:rPr lang="en-US" dirty="0"/>
              <a:t>.</a:t>
            </a:r>
          </a:p>
          <a:p>
            <a:pPr eaLnBrk="1" hangingPunct="1">
              <a:buFontTx/>
              <a:buNone/>
              <a:defRPr/>
            </a:pPr>
            <a:endParaRPr lang="en-US" dirty="0" smtClean="0"/>
          </a:p>
        </p:txBody>
      </p:sp>
      <p:pic>
        <p:nvPicPr>
          <p:cNvPr id="33797" name="Picture 5" descr="engel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085" t="3388" r="5423" b="22035"/>
          <a:stretch/>
        </p:blipFill>
        <p:spPr bwMode="auto">
          <a:xfrm>
            <a:off x="7143750" y="4210050"/>
            <a:ext cx="2000250" cy="2667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par>
                                <p:cTn id="9" presetID="50" presetClass="path" presetSubtype="0" accel="50000" decel="50000" fill="hold" nodeType="withEffect">
                                  <p:stCondLst>
                                    <p:cond delay="0"/>
                                  </p:stCondLst>
                                  <p:childTnLst>
                                    <p:animMotion origin="layout" path="M 5E-6 -3.33333E-6 L -0.30782 -3.33333E-6 C -0.44601 -3.33333E-6 -0.61563 -0.07708 -0.61563 -0.13958 L -0.61563 -0.27916 " pathEditMode="relative" rAng="0" ptsTypes="AAAA">
                                      <p:cBhvr>
                                        <p:cTn id="10" dur="2000" fill="hold"/>
                                        <p:tgtEl>
                                          <p:spTgt spid="33797"/>
                                        </p:tgtEl>
                                        <p:attrNameLst>
                                          <p:attrName>ppt_x</p:attrName>
                                          <p:attrName>ppt_y</p:attrName>
                                        </p:attrNameLst>
                                      </p:cBhvr>
                                      <p:rCtr x="-308" y="-14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3794">
                                            <p:txEl>
                                              <p:pRg st="1" end="1"/>
                                            </p:txEl>
                                          </p:spTgt>
                                        </p:tgtEl>
                                        <p:attrNameLst>
                                          <p:attrName>style.visibility</p:attrName>
                                        </p:attrNameLst>
                                      </p:cBhvr>
                                      <p:to>
                                        <p:strVal val="visible"/>
                                      </p:to>
                                    </p:set>
                                    <p:anim calcmode="lin" valueType="num">
                                      <p:cBhvr additive="base">
                                        <p:cTn id="15"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3794">
                                            <p:txEl>
                                              <p:pRg st="2" end="2"/>
                                            </p:txEl>
                                          </p:spTgt>
                                        </p:tgtEl>
                                        <p:attrNameLst>
                                          <p:attrName>style.visibility</p:attrName>
                                        </p:attrNameLst>
                                      </p:cBhvr>
                                      <p:to>
                                        <p:strVal val="visible"/>
                                      </p:to>
                                    </p:set>
                                    <p:anim calcmode="lin" valueType="num">
                                      <p:cBhvr additive="base">
                                        <p:cTn id="21"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3794">
                                            <p:txEl>
                                              <p:pRg st="3" end="3"/>
                                            </p:txEl>
                                          </p:spTgt>
                                        </p:tgtEl>
                                        <p:attrNameLst>
                                          <p:attrName>style.visibility</p:attrName>
                                        </p:attrNameLst>
                                      </p:cBhvr>
                                      <p:to>
                                        <p:strVal val="visible"/>
                                      </p:to>
                                    </p:set>
                                    <p:anim calcmode="lin" valueType="num">
                                      <p:cBhvr additive="base">
                                        <p:cTn id="27"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638300" y="5507038"/>
            <a:ext cx="7505700" cy="1341437"/>
          </a:xfrm>
          <a:solidFill>
            <a:schemeClr val="bg1">
              <a:lumMod val="85000"/>
            </a:schemeClr>
          </a:solidFill>
        </p:spPr>
        <p:txBody>
          <a:bodyPr/>
          <a:lstStyle/>
          <a:p>
            <a:pPr marL="0" indent="0" algn="ctr">
              <a:buFontTx/>
              <a:buNone/>
              <a:defRPr/>
            </a:pPr>
            <a:r>
              <a:rPr lang="en-US" sz="3000" i="1" dirty="0" smtClean="0"/>
              <a:t>A cartoon criticizing the greed of capitalists and how they allegedly exploited their workers during the industrial revolution.</a:t>
            </a:r>
            <a:endParaRPr lang="en-US" sz="3000" i="1" dirty="0"/>
          </a:p>
        </p:txBody>
      </p:sp>
      <p:pic>
        <p:nvPicPr>
          <p:cNvPr id="105475" name="Picture 2" descr="fatcat"/>
          <p:cNvPicPr>
            <a:picLocks noChangeAspect="1" noChangeArrowheads="1"/>
          </p:cNvPicPr>
          <p:nvPr/>
        </p:nvPicPr>
        <p:blipFill>
          <a:blip r:embed="rId3" cstate="print"/>
          <a:srcRect/>
          <a:stretch>
            <a:fillRect/>
          </a:stretch>
        </p:blipFill>
        <p:spPr bwMode="auto">
          <a:xfrm>
            <a:off x="1638300" y="28575"/>
            <a:ext cx="7505700" cy="5459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22225"/>
            <a:ext cx="7543800" cy="4648200"/>
          </a:xfrm>
        </p:spPr>
        <p:txBody>
          <a:bodyPr/>
          <a:lstStyle/>
          <a:p>
            <a:pPr marL="0" indent="0" eaLnBrk="1" hangingPunct="1">
              <a:spcBef>
                <a:spcPts val="0"/>
              </a:spcBef>
              <a:buFontTx/>
              <a:buNone/>
              <a:defRPr/>
            </a:pPr>
            <a:r>
              <a:rPr lang="en-US" dirty="0" smtClean="0"/>
              <a:t>    D. </a:t>
            </a:r>
            <a:r>
              <a:rPr lang="en-US" dirty="0"/>
              <a:t>The issues of working conditions, wages, </a:t>
            </a:r>
            <a:r>
              <a:rPr lang="en-US" dirty="0" smtClean="0"/>
              <a:t>	and </a:t>
            </a:r>
            <a:r>
              <a:rPr lang="en-US" dirty="0"/>
              <a:t>quality of life led to struggles </a:t>
            </a:r>
            <a:r>
              <a:rPr lang="en-US" dirty="0" smtClean="0"/>
              <a:t>	between </a:t>
            </a:r>
            <a:r>
              <a:rPr lang="en-US" dirty="0"/>
              <a:t>labor and capital.</a:t>
            </a:r>
            <a:endParaRPr lang="en-US" dirty="0" smtClean="0"/>
          </a:p>
          <a:p>
            <a:pPr marL="812800" indent="-812800" eaLnBrk="1" hangingPunct="1">
              <a:spcBef>
                <a:spcPts val="0"/>
              </a:spcBef>
              <a:buFontTx/>
              <a:buNone/>
              <a:defRPr/>
            </a:pPr>
            <a:r>
              <a:rPr lang="en-US" dirty="0" smtClean="0"/>
              <a:t>        1. </a:t>
            </a:r>
            <a:r>
              <a:rPr lang="en-US" dirty="0"/>
              <a:t>For workers and ordinary families, the </a:t>
            </a:r>
            <a:r>
              <a:rPr lang="en-US" dirty="0" smtClean="0"/>
              <a:t>	 	   long-term </a:t>
            </a:r>
            <a:r>
              <a:rPr lang="en-US" dirty="0"/>
              <a:t>impact of the Industrial </a:t>
            </a:r>
            <a:r>
              <a:rPr lang="en-US" dirty="0" smtClean="0"/>
              <a:t>	 	   Revolution </a:t>
            </a:r>
            <a:r>
              <a:rPr lang="en-US" dirty="0"/>
              <a:t>was more favorable than </a:t>
            </a:r>
            <a:r>
              <a:rPr lang="en-US" dirty="0" smtClean="0"/>
              <a:t>	   	   negative</a:t>
            </a:r>
            <a:r>
              <a:rPr lang="en-US" dirty="0"/>
              <a:t>.</a:t>
            </a:r>
            <a:r>
              <a:rPr lang="en-US" dirty="0" smtClean="0"/>
              <a:t>        </a:t>
            </a:r>
          </a:p>
          <a:p>
            <a:pPr marL="812800" indent="-812800" eaLnBrk="1" hangingPunct="1">
              <a:spcBef>
                <a:spcPts val="0"/>
              </a:spcBef>
              <a:buFontTx/>
              <a:buNone/>
              <a:defRPr/>
            </a:pPr>
            <a:r>
              <a:rPr lang="en-US" dirty="0" smtClean="0"/>
              <a:t>        2</a:t>
            </a:r>
            <a:r>
              <a:rPr lang="en-US" dirty="0"/>
              <a:t>. </a:t>
            </a:r>
            <a:r>
              <a:rPr lang="en-US" dirty="0" smtClean="0"/>
              <a:t>However, until </a:t>
            </a:r>
            <a:r>
              <a:rPr lang="en-US" dirty="0"/>
              <a:t>1850, workers as a </a:t>
            </a:r>
            <a:r>
              <a:rPr lang="en-US" dirty="0" smtClean="0"/>
              <a:t>	   	   whole </a:t>
            </a:r>
            <a:r>
              <a:rPr lang="en-US" dirty="0"/>
              <a:t>did not </a:t>
            </a:r>
            <a:r>
              <a:rPr lang="en-US" dirty="0" smtClean="0"/>
              <a:t>share </a:t>
            </a:r>
            <a:r>
              <a:rPr lang="en-US" dirty="0"/>
              <a:t>in the general </a:t>
            </a:r>
            <a:r>
              <a:rPr lang="en-US" dirty="0" smtClean="0"/>
              <a:t>	  	   wealth </a:t>
            </a:r>
            <a:r>
              <a:rPr lang="en-US" dirty="0"/>
              <a:t>produced by the Industrial </a:t>
            </a:r>
            <a:r>
              <a:rPr lang="en-US" dirty="0" smtClean="0"/>
              <a:t>	  	   Revolution</a:t>
            </a:r>
            <a:r>
              <a:rPr lang="en-US" dirty="0"/>
              <a:t>.</a:t>
            </a:r>
            <a:r>
              <a:rPr lang="en-US" dirty="0" smtClean="0"/>
              <a:t>        </a:t>
            </a:r>
          </a:p>
          <a:p>
            <a:pPr marL="1482725" lvl="2" indent="-284163">
              <a:spcBef>
                <a:spcPts val="0"/>
              </a:spcBef>
              <a:defRPr/>
            </a:pPr>
            <a:r>
              <a:rPr lang="en-US" sz="3200" dirty="0" smtClean="0"/>
              <a:t>Economic conditions of workers improved after 1850</a:t>
            </a:r>
            <a:endParaRPr lang="en-US" sz="3200" dirty="0"/>
          </a:p>
          <a:p>
            <a:pPr marL="812800" indent="-812800" eaLnBrk="1" hangingPunct="1">
              <a:buFontTx/>
              <a:buNone/>
              <a:defRPr/>
            </a:pP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checkerboard(across)">
                                      <p:cBhvr>
                                        <p:cTn id="17" dur="500"/>
                                        <p:tgtEl>
                                          <p:spTgt spid="32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p:nvPr>
        </p:nvSpPr>
        <p:spPr>
          <a:xfrm>
            <a:off x="1676400" y="38100"/>
            <a:ext cx="7467600" cy="5486400"/>
          </a:xfrm>
        </p:spPr>
        <p:txBody>
          <a:bodyPr/>
          <a:lstStyle/>
          <a:p>
            <a:pPr eaLnBrk="1" hangingPunct="1">
              <a:buFontTx/>
              <a:buNone/>
              <a:defRPr/>
            </a:pPr>
            <a:r>
              <a:rPr lang="en-US" dirty="0" smtClean="0"/>
              <a:t>		</a:t>
            </a:r>
            <a:r>
              <a:rPr lang="en-US" dirty="0"/>
              <a:t>3</a:t>
            </a:r>
            <a:r>
              <a:rPr lang="en-US" dirty="0" smtClean="0"/>
              <a:t>. </a:t>
            </a:r>
            <a:r>
              <a:rPr lang="en-US" b="1" dirty="0" smtClean="0"/>
              <a:t>Luddites</a:t>
            </a:r>
            <a:endParaRPr lang="en-US" dirty="0" smtClean="0"/>
          </a:p>
          <a:p>
            <a:pPr marL="0" indent="0">
              <a:buFontTx/>
              <a:buNone/>
              <a:defRPr/>
            </a:pPr>
            <a:r>
              <a:rPr lang="en-US" dirty="0" smtClean="0"/>
              <a:t>	</a:t>
            </a:r>
            <a:r>
              <a:rPr lang="en-US" dirty="0"/>
              <a:t>    </a:t>
            </a:r>
            <a:r>
              <a:rPr lang="en-US" dirty="0" smtClean="0"/>
              <a:t>a</a:t>
            </a:r>
            <a:r>
              <a:rPr lang="en-US" dirty="0"/>
              <a:t>. </a:t>
            </a:r>
            <a:r>
              <a:rPr lang="en-US" dirty="0" smtClean="0"/>
              <a:t>A </a:t>
            </a:r>
            <a:r>
              <a:rPr lang="en-US" dirty="0"/>
              <a:t>violent group of irate workers </a:t>
            </a:r>
            <a:r>
              <a:rPr lang="en-US" dirty="0" smtClean="0"/>
              <a:t>	        who </a:t>
            </a:r>
            <a:r>
              <a:rPr lang="en-US" dirty="0"/>
              <a:t>blamed industrialism for </a:t>
            </a:r>
            <a:r>
              <a:rPr lang="en-US" dirty="0" smtClean="0"/>
              <a:t>	        threatening </a:t>
            </a:r>
            <a:r>
              <a:rPr lang="en-US" dirty="0"/>
              <a:t>their jobs</a:t>
            </a:r>
          </a:p>
          <a:p>
            <a:pPr marL="0" indent="0">
              <a:buFontTx/>
              <a:buNone/>
              <a:defRPr/>
            </a:pPr>
            <a:r>
              <a:rPr lang="en-US" dirty="0" smtClean="0"/>
              <a:t>	    b</a:t>
            </a:r>
            <a:r>
              <a:rPr lang="en-US" dirty="0"/>
              <a:t>. </a:t>
            </a:r>
            <a:r>
              <a:rPr lang="en-US" dirty="0" smtClean="0"/>
              <a:t>Beginning </a:t>
            </a:r>
            <a:r>
              <a:rPr lang="en-US" dirty="0"/>
              <a:t>in 1812 and continuing </a:t>
            </a:r>
            <a:r>
              <a:rPr lang="en-US" dirty="0" smtClean="0"/>
              <a:t>	        thereafter</a:t>
            </a:r>
            <a:r>
              <a:rPr lang="en-US" dirty="0"/>
              <a:t>, attacked factories in </a:t>
            </a:r>
            <a:r>
              <a:rPr lang="en-US" dirty="0" smtClean="0"/>
              <a:t>	        northern </a:t>
            </a:r>
            <a:r>
              <a:rPr lang="en-US" dirty="0"/>
              <a:t>England destroying new </a:t>
            </a:r>
            <a:r>
              <a:rPr lang="en-US" dirty="0" smtClean="0"/>
              <a:t>	        machines </a:t>
            </a:r>
            <a:r>
              <a:rPr lang="en-US" dirty="0"/>
              <a:t>they believed were </a:t>
            </a:r>
            <a:r>
              <a:rPr lang="en-US" dirty="0" smtClean="0"/>
              <a:t>	  	        putting </a:t>
            </a:r>
            <a:r>
              <a:rPr lang="en-US" dirty="0"/>
              <a:t>them out </a:t>
            </a:r>
            <a:r>
              <a:rPr lang="en-US" dirty="0" smtClean="0"/>
              <a:t>				        of work</a:t>
            </a:r>
            <a:endParaRPr lang="en-US" dirty="0"/>
          </a:p>
          <a:p>
            <a:pPr eaLnBrk="1" hangingPunct="1">
              <a:buFontTx/>
              <a:buNone/>
              <a:defRPr/>
            </a:pPr>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85157" y="2438400"/>
            <a:ext cx="3050085" cy="2926335"/>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 calcmode="lin" valueType="num">
                                      <p:cBhvr additive="base">
                                        <p:cTn id="7"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path" presetSubtype="0" accel="50000" decel="50000" fill="hold" nodeType="clickEffect">
                                  <p:stCondLst>
                                    <p:cond delay="0"/>
                                  </p:stCondLst>
                                  <p:childTnLst>
                                    <p:animMotion origin="layout" path="M 3.33333E-6 1.11022E-16 L 0.125 1.11022E-16 C 0.18107 1.11022E-16 0.25 0.06898 0.25 0.125 L 0.25 0.25 " pathEditMode="relative" rAng="0" ptsTypes="AAAA">
                                      <p:cBhvr>
                                        <p:cTn id="12" dur="1400" fill="hold"/>
                                        <p:tgtEl>
                                          <p:spTgt spid="3"/>
                                        </p:tgtEl>
                                        <p:attrNameLst>
                                          <p:attrName>ppt_x</p:attrName>
                                          <p:attrName>ppt_y</p:attrName>
                                        </p:attrNameLst>
                                      </p:cBhvr>
                                      <p:rCtr x="125" y="125"/>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 calcmode="lin" valueType="num">
                                      <p:cBhvr additive="base">
                                        <p:cTn id="17"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p:nvPr>
        </p:nvSpPr>
        <p:spPr>
          <a:xfrm>
            <a:off x="1676400" y="19050"/>
            <a:ext cx="7467600" cy="6762750"/>
          </a:xfrm>
        </p:spPr>
        <p:txBody>
          <a:bodyPr/>
          <a:lstStyle/>
          <a:p>
            <a:pPr eaLnBrk="1" hangingPunct="1">
              <a:spcBef>
                <a:spcPts val="300"/>
              </a:spcBef>
              <a:buFontTx/>
              <a:buNone/>
              <a:defRPr/>
            </a:pPr>
            <a:r>
              <a:rPr lang="en-US" dirty="0" smtClean="0"/>
              <a:t>	    4. Union Movement</a:t>
            </a:r>
          </a:p>
          <a:p>
            <a:pPr eaLnBrk="1" hangingPunct="1">
              <a:spcBef>
                <a:spcPts val="300"/>
              </a:spcBef>
              <a:buFontTx/>
              <a:buNone/>
              <a:defRPr/>
            </a:pPr>
            <a:r>
              <a:rPr lang="en-US" dirty="0" smtClean="0"/>
              <a:t>	</a:t>
            </a:r>
            <a:r>
              <a:rPr lang="en-US" dirty="0"/>
              <a:t> </a:t>
            </a:r>
            <a:r>
              <a:rPr lang="en-US" dirty="0" smtClean="0"/>
              <a:t>       a. </a:t>
            </a:r>
            <a:r>
              <a:rPr lang="en-US" dirty="0"/>
              <a:t>Certain leaders began organizing </a:t>
            </a:r>
            <a:r>
              <a:rPr lang="en-US" dirty="0" smtClean="0"/>
              <a:t>	      groups </a:t>
            </a:r>
            <a:r>
              <a:rPr lang="en-US" dirty="0"/>
              <a:t>of workers to resist </a:t>
            </a:r>
            <a:r>
              <a:rPr lang="en-US" dirty="0" smtClean="0"/>
              <a:t>	  	      exploitation </a:t>
            </a:r>
            <a:r>
              <a:rPr lang="en-US" dirty="0"/>
              <a:t>of the proletariat by </a:t>
            </a:r>
            <a:r>
              <a:rPr lang="en-US" dirty="0" smtClean="0"/>
              <a:t>	      business </a:t>
            </a:r>
            <a:r>
              <a:rPr lang="en-US" dirty="0"/>
              <a:t>owners</a:t>
            </a:r>
          </a:p>
          <a:p>
            <a:pPr eaLnBrk="1" hangingPunct="1">
              <a:spcBef>
                <a:spcPts val="300"/>
              </a:spcBef>
              <a:buFontTx/>
              <a:buNone/>
              <a:defRPr/>
            </a:pPr>
            <a:r>
              <a:rPr lang="en-US" b="1" dirty="0" smtClean="0"/>
              <a:t>           </a:t>
            </a:r>
            <a:r>
              <a:rPr lang="en-US" dirty="0" smtClean="0"/>
              <a:t>b. </a:t>
            </a:r>
            <a:r>
              <a:rPr lang="en-US" b="1" dirty="0" smtClean="0"/>
              <a:t>Combination Acts</a:t>
            </a:r>
            <a:r>
              <a:rPr lang="en-US" dirty="0" smtClean="0"/>
              <a:t> (1799</a:t>
            </a:r>
            <a:r>
              <a:rPr lang="en-US" dirty="0"/>
              <a:t>) </a:t>
            </a:r>
            <a:endParaRPr lang="en-US" dirty="0" smtClean="0"/>
          </a:p>
          <a:p>
            <a:pPr marL="1828800" eaLnBrk="1" hangingPunct="1">
              <a:spcBef>
                <a:spcPts val="300"/>
              </a:spcBef>
              <a:buFontTx/>
              <a:buNone/>
              <a:defRPr/>
            </a:pPr>
            <a:r>
              <a:rPr lang="en-US" dirty="0" smtClean="0"/>
              <a:t>•</a:t>
            </a:r>
            <a:r>
              <a:rPr lang="en-US" dirty="0"/>
              <a:t>	Parliament prohibited </a:t>
            </a:r>
            <a:r>
              <a:rPr lang="en-US" dirty="0" smtClean="0"/>
              <a:t>labor unions</a:t>
            </a:r>
          </a:p>
          <a:p>
            <a:pPr marL="1828800" eaLnBrk="1" hangingPunct="1">
              <a:spcBef>
                <a:spcPts val="300"/>
              </a:spcBef>
              <a:defRPr/>
            </a:pPr>
            <a:r>
              <a:rPr lang="en-US" dirty="0" smtClean="0"/>
              <a:t>Reaction </a:t>
            </a:r>
            <a:r>
              <a:rPr lang="en-US" dirty="0"/>
              <a:t>to fear of radicalism in the French </a:t>
            </a:r>
            <a:r>
              <a:rPr lang="en-US" dirty="0" smtClean="0"/>
              <a:t>Revolution</a:t>
            </a:r>
            <a:endParaRPr lang="en-US" dirty="0"/>
          </a:p>
          <a:p>
            <a:pPr marL="1885950" indent="-400050" eaLnBrk="1" hangingPunct="1">
              <a:spcBef>
                <a:spcPts val="300"/>
              </a:spcBef>
              <a:buFontTx/>
              <a:buNone/>
              <a:defRPr/>
            </a:pPr>
            <a:r>
              <a:rPr lang="en-US" dirty="0" smtClean="0"/>
              <a:t>•  Widely </a:t>
            </a:r>
            <a:r>
              <a:rPr lang="en-US" dirty="0"/>
              <a:t>disregarded by </a:t>
            </a:r>
            <a:r>
              <a:rPr lang="en-US" dirty="0" smtClean="0"/>
              <a:t>workers</a:t>
            </a:r>
            <a:endParaRPr lang="en-US" dirty="0"/>
          </a:p>
          <a:p>
            <a:pPr marL="1885950" indent="-400050" eaLnBrk="1" hangingPunct="1">
              <a:spcBef>
                <a:spcPts val="300"/>
              </a:spcBef>
              <a:buFontTx/>
              <a:buNone/>
              <a:defRPr/>
            </a:pPr>
            <a:r>
              <a:rPr lang="en-US" dirty="0"/>
              <a:t>•	Repealed in 1824 and unions became more tolerated after </a:t>
            </a:r>
            <a:r>
              <a:rPr lang="en-US" dirty="0" smtClean="0"/>
              <a:t>1825</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Effect transition="in" filter="checkerboard(across)">
                                      <p:cBhvr>
                                        <p:cTn id="7" dur="500"/>
                                        <p:tgtEl>
                                          <p:spTgt spid="419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6">
                                            <p:txEl>
                                              <p:pRg st="2" end="2"/>
                                            </p:txEl>
                                          </p:spTgt>
                                        </p:tgtEl>
                                        <p:attrNameLst>
                                          <p:attrName>style.visibility</p:attrName>
                                        </p:attrNameLst>
                                      </p:cBhvr>
                                      <p:to>
                                        <p:strVal val="visible"/>
                                      </p:to>
                                    </p:set>
                                    <p:animEffect transition="in" filter="checkerboard(across)">
                                      <p:cBhvr>
                                        <p:cTn id="12" dur="500"/>
                                        <p:tgtEl>
                                          <p:spTgt spid="41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6">
                                            <p:txEl>
                                              <p:pRg st="3" end="3"/>
                                            </p:txEl>
                                          </p:spTgt>
                                        </p:tgtEl>
                                        <p:attrNameLst>
                                          <p:attrName>style.visibility</p:attrName>
                                        </p:attrNameLst>
                                      </p:cBhvr>
                                      <p:to>
                                        <p:strVal val="visible"/>
                                      </p:to>
                                    </p:set>
                                    <p:animEffect transition="in" filter="checkerboard(across)">
                                      <p:cBhvr>
                                        <p:cTn id="17" dur="500"/>
                                        <p:tgtEl>
                                          <p:spTgt spid="41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6">
                                            <p:txEl>
                                              <p:pRg st="4" end="4"/>
                                            </p:txEl>
                                          </p:spTgt>
                                        </p:tgtEl>
                                        <p:attrNameLst>
                                          <p:attrName>style.visibility</p:attrName>
                                        </p:attrNameLst>
                                      </p:cBhvr>
                                      <p:to>
                                        <p:strVal val="visible"/>
                                      </p:to>
                                    </p:set>
                                    <p:animEffect transition="in" filter="checkerboard(across)">
                                      <p:cBhvr>
                                        <p:cTn id="22" dur="500"/>
                                        <p:tgtEl>
                                          <p:spTgt spid="41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checkerboard(across)">
                                      <p:cBhvr>
                                        <p:cTn id="27" dur="500"/>
                                        <p:tgtEl>
                                          <p:spTgt spid="4198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986">
                                            <p:txEl>
                                              <p:pRg st="6" end="6"/>
                                            </p:txEl>
                                          </p:spTgt>
                                        </p:tgtEl>
                                        <p:attrNameLst>
                                          <p:attrName>style.visibility</p:attrName>
                                        </p:attrNameLst>
                                      </p:cBhvr>
                                      <p:to>
                                        <p:strVal val="visible"/>
                                      </p:to>
                                    </p:set>
                                    <p:animEffect transition="in" filter="checkerboard(across)">
                                      <p:cBhvr>
                                        <p:cTn id="32" dur="500"/>
                                        <p:tgtEl>
                                          <p:spTgt spid="419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p:nvPr>
        </p:nvSpPr>
        <p:spPr>
          <a:xfrm>
            <a:off x="1676400" y="19050"/>
            <a:ext cx="7467600" cy="5486400"/>
          </a:xfrm>
        </p:spPr>
        <p:txBody>
          <a:bodyPr/>
          <a:lstStyle/>
          <a:p>
            <a:pPr eaLnBrk="1" hangingPunct="1">
              <a:spcBef>
                <a:spcPts val="0"/>
              </a:spcBef>
              <a:buFontTx/>
              <a:buNone/>
              <a:defRPr/>
            </a:pPr>
            <a:r>
              <a:rPr lang="en-US" dirty="0" smtClean="0"/>
              <a:t>	</a:t>
            </a:r>
            <a:r>
              <a:rPr lang="en-US" dirty="0"/>
              <a:t> </a:t>
            </a:r>
            <a:r>
              <a:rPr lang="en-US" dirty="0" smtClean="0"/>
              <a:t>       </a:t>
            </a:r>
            <a:r>
              <a:rPr lang="en-US" dirty="0"/>
              <a:t>c</a:t>
            </a:r>
            <a:r>
              <a:rPr lang="en-US" dirty="0" smtClean="0"/>
              <a:t>. </a:t>
            </a:r>
            <a:r>
              <a:rPr lang="en-US" b="1" dirty="0" smtClean="0"/>
              <a:t>Robert Owen </a:t>
            </a:r>
            <a:r>
              <a:rPr lang="en-US" dirty="0"/>
              <a:t>(1771-1858</a:t>
            </a:r>
            <a:r>
              <a:rPr lang="en-US" dirty="0" smtClean="0"/>
              <a:t>)</a:t>
            </a:r>
          </a:p>
          <a:p>
            <a:pPr marL="2057400" indent="-514350" eaLnBrk="1" hangingPunct="1">
              <a:spcBef>
                <a:spcPts val="0"/>
              </a:spcBef>
              <a:buFontTx/>
              <a:buNone/>
              <a:defRPr/>
            </a:pPr>
            <a:r>
              <a:rPr lang="en-US" dirty="0" smtClean="0"/>
              <a:t>•</a:t>
            </a:r>
            <a:r>
              <a:rPr lang="en-US" dirty="0"/>
              <a:t>	Scottish industrialist who </a:t>
            </a:r>
            <a:r>
              <a:rPr lang="en-US" dirty="0" smtClean="0"/>
              <a:t>founded a labor union in 1834: combined </a:t>
            </a:r>
            <a:r>
              <a:rPr lang="en-US" dirty="0"/>
              <a:t>firm discipline with a concern for the health, safety, and work hours of </a:t>
            </a:r>
            <a:r>
              <a:rPr lang="en-US" dirty="0" smtClean="0"/>
              <a:t>workers</a:t>
            </a:r>
            <a:endParaRPr lang="en-US" dirty="0"/>
          </a:p>
          <a:p>
            <a:pPr marL="2057400" indent="-514350" eaLnBrk="1" hangingPunct="1">
              <a:spcBef>
                <a:spcPts val="0"/>
              </a:spcBef>
              <a:buFontTx/>
              <a:buNone/>
              <a:defRPr/>
            </a:pPr>
            <a:r>
              <a:rPr lang="en-US" dirty="0"/>
              <a:t>•	After 1815, experimented with utopian cooperative/socialist communities</a:t>
            </a:r>
          </a:p>
          <a:p>
            <a:pPr marL="2057400" indent="-514350" eaLnBrk="1" hangingPunct="1">
              <a:spcBef>
                <a:spcPts val="0"/>
              </a:spcBef>
              <a:buFontTx/>
              <a:buNone/>
              <a:defRPr/>
            </a:pPr>
            <a:r>
              <a:rPr lang="en-US" dirty="0"/>
              <a:t>•	His and other unionization efforts failed and British labor movement moved once again after 1851 in the direction of craft </a:t>
            </a:r>
            <a:r>
              <a:rPr lang="en-US" dirty="0" smtClean="0"/>
              <a:t>unions</a:t>
            </a:r>
            <a:endParaRPr lang="en-US" b="1" dirty="0" smtClean="0"/>
          </a:p>
        </p:txBody>
      </p:sp>
      <p:pic>
        <p:nvPicPr>
          <p:cNvPr id="103427" name="Picture 4" descr="portrait"/>
          <p:cNvPicPr>
            <a:picLocks noChangeAspect="1" noChangeArrowheads="1"/>
          </p:cNvPicPr>
          <p:nvPr/>
        </p:nvPicPr>
        <p:blipFill>
          <a:blip r:embed="rId3" cstate="print"/>
          <a:srcRect/>
          <a:stretch>
            <a:fillRect/>
          </a:stretch>
        </p:blipFill>
        <p:spPr bwMode="auto">
          <a:xfrm>
            <a:off x="762000" y="1981200"/>
            <a:ext cx="2354263" cy="3132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additive="base">
                                        <p:cTn id="7" dur="500" fill="hold"/>
                                        <p:tgtEl>
                                          <p:spTgt spid="103427"/>
                                        </p:tgtEl>
                                        <p:attrNameLst>
                                          <p:attrName>ppt_x</p:attrName>
                                        </p:attrNameLst>
                                      </p:cBhvr>
                                      <p:tavLst>
                                        <p:tav tm="0">
                                          <p:val>
                                            <p:strVal val="#ppt_x"/>
                                          </p:val>
                                        </p:tav>
                                        <p:tav tm="100000">
                                          <p:val>
                                            <p:strVal val="#ppt_x"/>
                                          </p:val>
                                        </p:tav>
                                      </p:tavLst>
                                    </p:anim>
                                    <p:anim calcmode="lin" valueType="num">
                                      <p:cBhvr additive="base">
                                        <p:cTn id="8" dur="500" fill="hold"/>
                                        <p:tgtEl>
                                          <p:spTgt spid="1034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986">
                                            <p:txEl>
                                              <p:pRg st="1" end="1"/>
                                            </p:txEl>
                                          </p:spTgt>
                                        </p:tgtEl>
                                        <p:attrNameLst>
                                          <p:attrName>style.visibility</p:attrName>
                                        </p:attrNameLst>
                                      </p:cBhvr>
                                      <p:to>
                                        <p:strVal val="visible"/>
                                      </p:to>
                                    </p:set>
                                    <p:animEffect transition="in" filter="checkerboard(across)">
                                      <p:cBhvr>
                                        <p:cTn id="13" dur="500"/>
                                        <p:tgtEl>
                                          <p:spTgt spid="4198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1986">
                                            <p:txEl>
                                              <p:pRg st="2" end="2"/>
                                            </p:txEl>
                                          </p:spTgt>
                                        </p:tgtEl>
                                        <p:attrNameLst>
                                          <p:attrName>style.visibility</p:attrName>
                                        </p:attrNameLst>
                                      </p:cBhvr>
                                      <p:to>
                                        <p:strVal val="visible"/>
                                      </p:to>
                                    </p:set>
                                    <p:animEffect transition="in" filter="checkerboard(across)">
                                      <p:cBhvr>
                                        <p:cTn id="18" dur="500"/>
                                        <p:tgtEl>
                                          <p:spTgt spid="4198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1986">
                                            <p:txEl>
                                              <p:pRg st="3" end="3"/>
                                            </p:txEl>
                                          </p:spTgt>
                                        </p:tgtEl>
                                        <p:attrNameLst>
                                          <p:attrName>style.visibility</p:attrName>
                                        </p:attrNameLst>
                                      </p:cBhvr>
                                      <p:to>
                                        <p:strVal val="visible"/>
                                      </p:to>
                                    </p:set>
                                    <p:animEffect transition="in" filter="checkerboard(across)">
                                      <p:cBhvr>
                                        <p:cTn id="23" dur="5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p:nvPr>
        </p:nvSpPr>
        <p:spPr>
          <a:xfrm>
            <a:off x="1676400" y="19050"/>
            <a:ext cx="7467600" cy="5486400"/>
          </a:xfrm>
        </p:spPr>
        <p:txBody>
          <a:bodyPr/>
          <a:lstStyle/>
          <a:p>
            <a:pPr eaLnBrk="1" hangingPunct="1">
              <a:spcBef>
                <a:spcPts val="0"/>
              </a:spcBef>
              <a:buFontTx/>
              <a:buNone/>
              <a:defRPr/>
            </a:pPr>
            <a:r>
              <a:rPr lang="en-US" dirty="0" smtClean="0"/>
              <a:t>	</a:t>
            </a:r>
            <a:r>
              <a:rPr lang="en-US" dirty="0"/>
              <a:t> </a:t>
            </a:r>
            <a:r>
              <a:rPr lang="en-US" dirty="0" smtClean="0"/>
              <a:t>      d. Craft unions won benefits for their 	      members</a:t>
            </a:r>
          </a:p>
          <a:p>
            <a:pPr marL="2057400" indent="-514350" eaLnBrk="1" hangingPunct="1">
              <a:spcBef>
                <a:spcPts val="0"/>
              </a:spcBef>
              <a:buFontTx/>
              <a:buNone/>
              <a:defRPr/>
            </a:pPr>
            <a:r>
              <a:rPr lang="en-US" dirty="0" smtClean="0"/>
              <a:t>•</a:t>
            </a:r>
            <a:r>
              <a:rPr lang="en-US" dirty="0"/>
              <a:t>	S</a:t>
            </a:r>
            <a:r>
              <a:rPr lang="en-US" dirty="0" smtClean="0"/>
              <a:t>killed </a:t>
            </a:r>
            <a:r>
              <a:rPr lang="en-US" dirty="0"/>
              <a:t>workers were fairly conservative and </a:t>
            </a:r>
            <a:r>
              <a:rPr lang="en-US" dirty="0" smtClean="0"/>
              <a:t>were an </a:t>
            </a:r>
            <a:r>
              <a:rPr lang="en-US" dirty="0"/>
              <a:t>accepted part </a:t>
            </a:r>
            <a:r>
              <a:rPr lang="en-US" dirty="0" smtClean="0"/>
              <a:t>of industry.</a:t>
            </a:r>
          </a:p>
          <a:p>
            <a:pPr marL="2057400" indent="-1028700" eaLnBrk="1" hangingPunct="1">
              <a:spcBef>
                <a:spcPts val="0"/>
              </a:spcBef>
              <a:buFontTx/>
              <a:buNone/>
              <a:defRPr/>
            </a:pPr>
            <a:r>
              <a:rPr lang="en-US" dirty="0" smtClean="0"/>
              <a:t>e. </a:t>
            </a:r>
            <a:r>
              <a:rPr lang="en-US" b="1" dirty="0" smtClean="0"/>
              <a:t>Chartists </a:t>
            </a:r>
            <a:r>
              <a:rPr lang="en-US" dirty="0" smtClean="0"/>
              <a:t>sought political democracy</a:t>
            </a:r>
            <a:endParaRPr lang="en-US" b="1" dirty="0"/>
          </a:p>
          <a:p>
            <a:pPr marL="2000250" indent="-514350">
              <a:defRPr/>
            </a:pPr>
            <a:r>
              <a:rPr lang="en-US" dirty="0" smtClean="0"/>
              <a:t>Organized </a:t>
            </a:r>
            <a:r>
              <a:rPr lang="en-US" dirty="0"/>
              <a:t>in the face of Owen’s national trade union </a:t>
            </a:r>
            <a:r>
              <a:rPr lang="en-US" dirty="0" smtClean="0"/>
              <a:t>collapse</a:t>
            </a:r>
            <a:endParaRPr lang="en-US" dirty="0"/>
          </a:p>
          <a:p>
            <a:pPr marL="2000250" indent="-514350">
              <a:defRPr/>
            </a:pPr>
            <a:r>
              <a:rPr lang="en-US" dirty="0"/>
              <a:t>Demanded that all men have the right to </a:t>
            </a:r>
            <a:r>
              <a:rPr lang="en-US" dirty="0" smtClean="0"/>
              <a:t>vote</a:t>
            </a:r>
            <a:endParaRPr lang="en-US" dirty="0"/>
          </a:p>
          <a:p>
            <a:pPr marL="2000250" indent="-514350">
              <a:defRPr/>
            </a:pPr>
            <a:r>
              <a:rPr lang="en-US" dirty="0"/>
              <a:t>Sought to change what they saw as an oppressive economic system of </a:t>
            </a:r>
            <a:r>
              <a:rPr lang="en-US" dirty="0" smtClean="0"/>
              <a:t>exploitation </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Effect transition="in" filter="checkerboard(across)">
                                      <p:cBhvr>
                                        <p:cTn id="7" dur="500"/>
                                        <p:tgtEl>
                                          <p:spTgt spid="419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6">
                                            <p:txEl>
                                              <p:pRg st="2" end="2"/>
                                            </p:txEl>
                                          </p:spTgt>
                                        </p:tgtEl>
                                        <p:attrNameLst>
                                          <p:attrName>style.visibility</p:attrName>
                                        </p:attrNameLst>
                                      </p:cBhvr>
                                      <p:to>
                                        <p:strVal val="visible"/>
                                      </p:to>
                                    </p:set>
                                    <p:animEffect transition="in" filter="checkerboard(across)">
                                      <p:cBhvr>
                                        <p:cTn id="12" dur="500"/>
                                        <p:tgtEl>
                                          <p:spTgt spid="41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6">
                                            <p:txEl>
                                              <p:pRg st="3" end="3"/>
                                            </p:txEl>
                                          </p:spTgt>
                                        </p:tgtEl>
                                        <p:attrNameLst>
                                          <p:attrName>style.visibility</p:attrName>
                                        </p:attrNameLst>
                                      </p:cBhvr>
                                      <p:to>
                                        <p:strVal val="visible"/>
                                      </p:to>
                                    </p:set>
                                    <p:animEffect transition="in" filter="checkerboard(across)">
                                      <p:cBhvr>
                                        <p:cTn id="17" dur="500"/>
                                        <p:tgtEl>
                                          <p:spTgt spid="419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6">
                                            <p:txEl>
                                              <p:pRg st="4" end="4"/>
                                            </p:txEl>
                                          </p:spTgt>
                                        </p:tgtEl>
                                        <p:attrNameLst>
                                          <p:attrName>style.visibility</p:attrName>
                                        </p:attrNameLst>
                                      </p:cBhvr>
                                      <p:to>
                                        <p:strVal val="visible"/>
                                      </p:to>
                                    </p:set>
                                    <p:animEffect transition="in" filter="checkerboard(across)">
                                      <p:cBhvr>
                                        <p:cTn id="22" dur="500"/>
                                        <p:tgtEl>
                                          <p:spTgt spid="4198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checkerboard(across)">
                                      <p:cBhvr>
                                        <p:cTn id="27" dur="500"/>
                                        <p:tgtEl>
                                          <p:spTgt spid="419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p:nvPr>
        </p:nvSpPr>
        <p:spPr>
          <a:xfrm>
            <a:off x="1676400" y="152400"/>
            <a:ext cx="7467600" cy="5486400"/>
          </a:xfrm>
        </p:spPr>
        <p:txBody>
          <a:bodyPr/>
          <a:lstStyle/>
          <a:p>
            <a:pPr eaLnBrk="1" hangingPunct="1">
              <a:spcBef>
                <a:spcPts val="600"/>
              </a:spcBef>
              <a:buFontTx/>
              <a:buNone/>
              <a:defRPr/>
            </a:pPr>
            <a:r>
              <a:rPr lang="en-US" dirty="0" smtClean="0"/>
              <a:t>	</a:t>
            </a:r>
            <a:r>
              <a:rPr lang="en-US" dirty="0"/>
              <a:t> </a:t>
            </a:r>
            <a:r>
              <a:rPr lang="en-US" dirty="0" smtClean="0"/>
              <a:t>      f. Unions </a:t>
            </a:r>
            <a:r>
              <a:rPr lang="en-US" dirty="0"/>
              <a:t>campaigned for 10-hour days </a:t>
            </a:r>
            <a:r>
              <a:rPr lang="en-US" dirty="0" smtClean="0"/>
              <a:t>	     and </a:t>
            </a:r>
            <a:r>
              <a:rPr lang="en-US" dirty="0"/>
              <a:t>to permit duty-free imports of </a:t>
            </a:r>
            <a:r>
              <a:rPr lang="en-US" dirty="0" smtClean="0"/>
              <a:t>	     wheat </a:t>
            </a:r>
            <a:r>
              <a:rPr lang="en-US" dirty="0"/>
              <a:t>into Britain to secure cheap </a:t>
            </a:r>
            <a:r>
              <a:rPr lang="en-US" dirty="0" smtClean="0"/>
              <a:t>	     bread </a:t>
            </a:r>
            <a:r>
              <a:rPr lang="en-US" dirty="0"/>
              <a:t>(in response to the oppressive </a:t>
            </a:r>
            <a:r>
              <a:rPr lang="en-US" dirty="0" smtClean="0"/>
              <a:t>	     Corn </a:t>
            </a:r>
            <a:r>
              <a:rPr lang="en-US" dirty="0"/>
              <a:t>Laws </a:t>
            </a:r>
            <a:r>
              <a:rPr lang="en-US" dirty="0" smtClean="0"/>
              <a:t>passed </a:t>
            </a:r>
            <a:r>
              <a:rPr lang="en-US" dirty="0"/>
              <a:t>in 1815).</a:t>
            </a:r>
          </a:p>
          <a:p>
            <a:pPr eaLnBrk="1" hangingPunct="1">
              <a:spcBef>
                <a:spcPts val="600"/>
              </a:spcBef>
              <a:buFontTx/>
              <a:buNone/>
              <a:defRPr/>
            </a:pPr>
            <a:r>
              <a:rPr lang="en-US" dirty="0" smtClean="0"/>
              <a:t>	 	 g. Union </a:t>
            </a:r>
            <a:r>
              <a:rPr lang="en-US" dirty="0"/>
              <a:t>action, combined with general </a:t>
            </a:r>
            <a:r>
              <a:rPr lang="en-US" dirty="0" smtClean="0"/>
              <a:t>	     prosperity </a:t>
            </a:r>
            <a:r>
              <a:rPr lang="en-US" dirty="0"/>
              <a:t>and a developing social </a:t>
            </a:r>
            <a:r>
              <a:rPr lang="en-US" dirty="0" smtClean="0"/>
              <a:t>	     conscience</a:t>
            </a:r>
            <a:r>
              <a:rPr lang="en-US" dirty="0"/>
              <a:t>, led to improved working </a:t>
            </a:r>
            <a:r>
              <a:rPr lang="en-US" dirty="0" smtClean="0"/>
              <a:t>	     conditions</a:t>
            </a:r>
            <a:r>
              <a:rPr lang="en-US" dirty="0"/>
              <a:t>, better wages, and </a:t>
            </a:r>
            <a:r>
              <a:rPr lang="en-US" dirty="0" smtClean="0"/>
              <a:t>	  	     reduced </a:t>
            </a:r>
            <a:r>
              <a:rPr lang="en-US" dirty="0"/>
              <a:t>work hours.</a:t>
            </a:r>
          </a:p>
          <a:p>
            <a:pPr indent="1028700" eaLnBrk="1" hangingPunct="1">
              <a:spcBef>
                <a:spcPts val="600"/>
              </a:spcBef>
              <a:buFontTx/>
              <a:buNone/>
              <a:defRPr/>
            </a:pPr>
            <a:r>
              <a:rPr lang="en-US" dirty="0"/>
              <a:t>•	Skilled labor benefited earlier and </a:t>
            </a:r>
            <a:r>
              <a:rPr lang="en-US" dirty="0" smtClean="0"/>
              <a:t>	         to </a:t>
            </a:r>
            <a:r>
              <a:rPr lang="en-US" dirty="0"/>
              <a:t>a larger extent than unskilled </a:t>
            </a:r>
            <a:r>
              <a:rPr lang="en-US" dirty="0" smtClean="0"/>
              <a:t>	         labor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 calcmode="lin" valueType="num">
                                      <p:cBhvr additive="base">
                                        <p:cTn id="7" dur="500" fill="hold"/>
                                        <p:tgtEl>
                                          <p:spTgt spid="4198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 calcmode="lin" valueType="num">
                                      <p:cBhvr additive="base">
                                        <p:cTn id="13" dur="500" fill="hold"/>
                                        <p:tgtEl>
                                          <p:spTgt spid="4198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22225"/>
            <a:ext cx="7543800" cy="4648200"/>
          </a:xfrm>
        </p:spPr>
        <p:txBody>
          <a:bodyPr/>
          <a:lstStyle/>
          <a:p>
            <a:pPr marL="0" indent="0" eaLnBrk="1" hangingPunct="1">
              <a:spcBef>
                <a:spcPts val="0"/>
              </a:spcBef>
              <a:buFontTx/>
              <a:buNone/>
              <a:defRPr/>
            </a:pPr>
            <a:r>
              <a:rPr lang="en-US" dirty="0" smtClean="0"/>
              <a:t>    E. Changes in working conditions</a:t>
            </a:r>
          </a:p>
          <a:p>
            <a:pPr marL="812800" indent="-812800" eaLnBrk="1" hangingPunct="1">
              <a:spcBef>
                <a:spcPts val="0"/>
              </a:spcBef>
              <a:buFontTx/>
              <a:buNone/>
              <a:defRPr/>
            </a:pPr>
            <a:r>
              <a:rPr lang="en-US" dirty="0" smtClean="0"/>
              <a:t>        1. Factory work meant more discipline 	  	   and lost personal freedom</a:t>
            </a:r>
          </a:p>
          <a:p>
            <a:pPr marL="0" indent="0">
              <a:buFontTx/>
              <a:buNone/>
              <a:defRPr/>
            </a:pPr>
            <a:r>
              <a:rPr lang="en-US" dirty="0" smtClean="0"/>
              <a:t>	   a. Work </a:t>
            </a:r>
            <a:r>
              <a:rPr lang="en-US" dirty="0"/>
              <a:t>became </a:t>
            </a:r>
            <a:r>
              <a:rPr lang="en-US" dirty="0" smtClean="0"/>
              <a:t>impersonal</a:t>
            </a:r>
          </a:p>
          <a:p>
            <a:pPr marL="0" indent="0">
              <a:buFontTx/>
              <a:buNone/>
              <a:defRPr/>
            </a:pPr>
            <a:r>
              <a:rPr lang="en-US" dirty="0"/>
              <a:t>	</a:t>
            </a:r>
            <a:r>
              <a:rPr lang="en-US" dirty="0" smtClean="0"/>
              <a:t>   b. Cottage workers reluctant </a:t>
            </a:r>
            <a:r>
              <a:rPr lang="en-US" dirty="0"/>
              <a:t>to </a:t>
            </a:r>
            <a:r>
              <a:rPr lang="en-US" dirty="0" smtClean="0"/>
              <a:t>work 	  	       in </a:t>
            </a:r>
            <a:r>
              <a:rPr lang="en-US" dirty="0"/>
              <a:t>factories </a:t>
            </a:r>
            <a:r>
              <a:rPr lang="en-US" dirty="0" smtClean="0"/>
              <a:t>because </a:t>
            </a:r>
            <a:r>
              <a:rPr lang="en-US" dirty="0"/>
              <a:t>the </a:t>
            </a:r>
            <a:r>
              <a:rPr lang="en-US" dirty="0" smtClean="0"/>
              <a:t>	  	  	   	       environment </a:t>
            </a:r>
            <a:r>
              <a:rPr lang="en-US" dirty="0"/>
              <a:t>was </a:t>
            </a:r>
            <a:r>
              <a:rPr lang="en-US" dirty="0" smtClean="0"/>
              <a:t>so </a:t>
            </a:r>
            <a:r>
              <a:rPr lang="en-US" dirty="0"/>
              <a:t>different from </a:t>
            </a:r>
            <a:r>
              <a:rPr lang="en-US" dirty="0" smtClean="0"/>
              <a:t>	 	       what </a:t>
            </a:r>
            <a:r>
              <a:rPr lang="en-US" dirty="0"/>
              <a:t>they </a:t>
            </a:r>
            <a:r>
              <a:rPr lang="en-US" dirty="0" smtClean="0"/>
              <a:t>were used </a:t>
            </a:r>
            <a:r>
              <a:rPr lang="en-US" dirty="0"/>
              <a:t>to.</a:t>
            </a:r>
          </a:p>
          <a:p>
            <a:pPr marL="0" indent="0">
              <a:buFontTx/>
              <a:buNone/>
              <a:defRPr/>
            </a:pPr>
            <a:r>
              <a:rPr lang="en-US" dirty="0" smtClean="0"/>
              <a:t>	   c. Early </a:t>
            </a:r>
            <a:r>
              <a:rPr lang="en-US" dirty="0"/>
              <a:t>factories resembled English </a:t>
            </a:r>
            <a:r>
              <a:rPr lang="en-US" dirty="0" smtClean="0"/>
              <a:t>	  	       poorhouses</a:t>
            </a:r>
            <a:r>
              <a:rPr lang="en-US" dirty="0"/>
              <a:t>, where destitute people </a:t>
            </a:r>
            <a:r>
              <a:rPr lang="en-US" dirty="0" smtClean="0"/>
              <a:t>	  	       went </a:t>
            </a:r>
            <a:r>
              <a:rPr lang="en-US" dirty="0"/>
              <a:t>to live on welfare.</a:t>
            </a:r>
          </a:p>
          <a:p>
            <a:pPr marL="1943100">
              <a:defRPr/>
            </a:pPr>
            <a:r>
              <a:rPr lang="en-US" dirty="0" smtClean="0"/>
              <a:t>Some </a:t>
            </a:r>
            <a:r>
              <a:rPr lang="en-US" dirty="0"/>
              <a:t>poorhouses were industrial </a:t>
            </a:r>
            <a:r>
              <a:rPr lang="en-US" dirty="0" smtClean="0"/>
              <a:t> prisons</a:t>
            </a:r>
            <a:endParaRPr lang="en-US" dirty="0"/>
          </a:p>
          <a:p>
            <a:pPr marL="812800" indent="-812800" eaLnBrk="1" hangingPunct="1">
              <a:spcBef>
                <a:spcPts val="0"/>
              </a:spcBef>
              <a:buFontTx/>
              <a:buNone/>
              <a:defRPr/>
            </a:pPr>
            <a:endParaRPr lang="en-US" dirty="0" smtClean="0"/>
          </a:p>
          <a:p>
            <a:pPr marL="812800" indent="-812800" eaLnBrk="1" hangingPunct="1">
              <a:spcBef>
                <a:spcPts val="0"/>
              </a:spcBef>
              <a:buFontTx/>
              <a:buNone/>
              <a:defRPr/>
            </a:pPr>
            <a:endParaRPr lang="en-US" dirty="0"/>
          </a:p>
          <a:p>
            <a:pPr marL="812800" indent="-812800" eaLnBrk="1" hangingPunct="1">
              <a:buFontTx/>
              <a:buNone/>
              <a:defRPr/>
            </a:pPr>
            <a:endParaRPr lang="en-US" dirty="0" smtClean="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checkerboard(across)">
                                      <p:cBhvr>
                                        <p:cTn id="17" dur="500"/>
                                        <p:tgtEl>
                                          <p:spTgt spid="327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0">
                                            <p:txEl>
                                              <p:pRg st="4" end="4"/>
                                            </p:txEl>
                                          </p:spTgt>
                                        </p:tgtEl>
                                        <p:attrNameLst>
                                          <p:attrName>style.visibility</p:attrName>
                                        </p:attrNameLst>
                                      </p:cBhvr>
                                      <p:to>
                                        <p:strVal val="visible"/>
                                      </p:to>
                                    </p:set>
                                    <p:animEffect transition="in" filter="checkerboard(across)">
                                      <p:cBhvr>
                                        <p:cTn id="22" dur="500"/>
                                        <p:tgtEl>
                                          <p:spTgt spid="327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770">
                                            <p:txEl>
                                              <p:pRg st="5" end="5"/>
                                            </p:txEl>
                                          </p:spTgt>
                                        </p:tgtEl>
                                        <p:attrNameLst>
                                          <p:attrName>style.visibility</p:attrName>
                                        </p:attrNameLst>
                                      </p:cBhvr>
                                      <p:to>
                                        <p:strVal val="visible"/>
                                      </p:to>
                                    </p:set>
                                    <p:animEffect transition="in" filter="checkerboard(across)">
                                      <p:cBhvr>
                                        <p:cTn id="27" dur="5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90688" y="304800"/>
            <a:ext cx="7467600" cy="2971800"/>
          </a:xfrm>
        </p:spPr>
        <p:txBody>
          <a:bodyPr/>
          <a:lstStyle/>
          <a:p>
            <a:pPr marL="812800" indent="-812800" eaLnBrk="1" hangingPunct="1">
              <a:spcBef>
                <a:spcPts val="500"/>
              </a:spcBef>
              <a:buFontTx/>
              <a:buNone/>
            </a:pPr>
            <a:r>
              <a:rPr lang="en-US" smtClean="0"/>
              <a:t>   	4. Scientific Revolution produced the 	   first wave of mechanical inventions 	   and technological advances.</a:t>
            </a:r>
          </a:p>
          <a:p>
            <a:pPr marL="812800" indent="-812800" eaLnBrk="1" hangingPunct="1">
              <a:spcBef>
                <a:spcPts val="500"/>
              </a:spcBef>
              <a:buFontTx/>
              <a:buNone/>
            </a:pPr>
            <a:r>
              <a:rPr lang="en-US" smtClean="0"/>
              <a:t>   	5. Increase in Europe’s population 	  	   provided larger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22225"/>
            <a:ext cx="7543800" cy="4648200"/>
          </a:xfrm>
        </p:spPr>
        <p:txBody>
          <a:bodyPr/>
          <a:lstStyle/>
          <a:p>
            <a:pPr marL="0" indent="0">
              <a:buFontTx/>
              <a:buNone/>
              <a:defRPr/>
            </a:pPr>
            <a:r>
              <a:rPr lang="en-US" dirty="0"/>
              <a:t>	</a:t>
            </a:r>
            <a:r>
              <a:rPr lang="en-US" dirty="0" smtClean="0"/>
              <a:t>2. </a:t>
            </a:r>
            <a:r>
              <a:rPr lang="en-US" dirty="0"/>
              <a:t>Child labor </a:t>
            </a:r>
            <a:r>
              <a:rPr lang="en-US" dirty="0" smtClean="0"/>
              <a:t>exploitation</a:t>
            </a:r>
            <a:endParaRPr lang="en-US" dirty="0"/>
          </a:p>
          <a:p>
            <a:pPr marL="0" indent="0">
              <a:buFontTx/>
              <a:buNone/>
              <a:defRPr/>
            </a:pPr>
            <a:r>
              <a:rPr lang="en-US" dirty="0" smtClean="0"/>
              <a:t>	   </a:t>
            </a:r>
            <a:r>
              <a:rPr lang="en-US" dirty="0"/>
              <a:t> </a:t>
            </a:r>
            <a:r>
              <a:rPr lang="en-US" dirty="0" smtClean="0"/>
              <a:t>a. Causes </a:t>
            </a:r>
            <a:r>
              <a:rPr lang="en-US" dirty="0"/>
              <a:t>for increased child labor	</a:t>
            </a:r>
          </a:p>
          <a:p>
            <a:pPr marL="2057400" indent="-400050">
              <a:defRPr/>
            </a:pPr>
            <a:r>
              <a:rPr lang="en-US" dirty="0"/>
              <a:t>More agricultural workers became </a:t>
            </a:r>
            <a:r>
              <a:rPr lang="en-US" dirty="0" smtClean="0"/>
              <a:t>weavers.</a:t>
            </a:r>
            <a:endParaRPr lang="en-US" dirty="0"/>
          </a:p>
          <a:p>
            <a:pPr marL="2057400" indent="-400050">
              <a:defRPr/>
            </a:pPr>
            <a:r>
              <a:rPr lang="en-US" dirty="0"/>
              <a:t>English factories scared off many potential workers as they resembled the poorhouses.</a:t>
            </a:r>
          </a:p>
          <a:p>
            <a:pPr marL="2057400" indent="-400050">
              <a:defRPr/>
            </a:pPr>
            <a:r>
              <a:rPr lang="en-US" dirty="0"/>
              <a:t>O</a:t>
            </a:r>
            <a:r>
              <a:rPr lang="en-US" dirty="0" smtClean="0"/>
              <a:t>wners turned </a:t>
            </a:r>
            <a:r>
              <a:rPr lang="en-US" dirty="0"/>
              <a:t>to child labor</a:t>
            </a:r>
            <a:r>
              <a:rPr lang="en-US" dirty="0" smtClean="0"/>
              <a:t>.</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checkerboard(across)">
                                      <p:cBhvr>
                                        <p:cTn id="17" dur="500"/>
                                        <p:tgtEl>
                                          <p:spTgt spid="327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0">
                                            <p:txEl>
                                              <p:pRg st="4" end="4"/>
                                            </p:txEl>
                                          </p:spTgt>
                                        </p:tgtEl>
                                        <p:attrNameLst>
                                          <p:attrName>style.visibility</p:attrName>
                                        </p:attrNameLst>
                                      </p:cBhvr>
                                      <p:to>
                                        <p:strVal val="visible"/>
                                      </p:to>
                                    </p:set>
                                    <p:animEffect transition="in" filter="checkerboard(across)">
                                      <p:cBhvr>
                                        <p:cTn id="22" dur="5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0"/>
            <a:ext cx="7543800" cy="4648200"/>
          </a:xfrm>
        </p:spPr>
        <p:txBody>
          <a:bodyPr/>
          <a:lstStyle/>
          <a:p>
            <a:pPr marL="0" indent="1371600">
              <a:spcBef>
                <a:spcPts val="0"/>
              </a:spcBef>
              <a:buFontTx/>
              <a:buNone/>
              <a:defRPr/>
            </a:pPr>
            <a:r>
              <a:rPr lang="en-US" dirty="0" smtClean="0"/>
              <a:t>b. Abandoned </a:t>
            </a:r>
            <a:r>
              <a:rPr lang="en-US" dirty="0"/>
              <a:t>children became a </a:t>
            </a:r>
            <a:r>
              <a:rPr lang="en-US" dirty="0" smtClean="0"/>
              <a:t>		        main </a:t>
            </a:r>
            <a:r>
              <a:rPr lang="en-US" dirty="0"/>
              <a:t>source of labor from local </a:t>
            </a:r>
            <a:r>
              <a:rPr lang="en-US" dirty="0" smtClean="0"/>
              <a:t>	  	        parishes </a:t>
            </a:r>
            <a:r>
              <a:rPr lang="en-US" dirty="0"/>
              <a:t>and orphanages.</a:t>
            </a:r>
          </a:p>
          <a:p>
            <a:pPr marL="2114550" indent="-400050">
              <a:spcBef>
                <a:spcPts val="0"/>
              </a:spcBef>
              <a:defRPr/>
            </a:pPr>
            <a:r>
              <a:rPr lang="en-US" dirty="0"/>
              <a:t>Owners exercised authority over children much like </a:t>
            </a:r>
            <a:r>
              <a:rPr lang="en-US" dirty="0" smtClean="0"/>
              <a:t>slave owners</a:t>
            </a:r>
            <a:endParaRPr lang="en-US" dirty="0"/>
          </a:p>
          <a:p>
            <a:pPr marL="2114550" indent="-400050">
              <a:spcBef>
                <a:spcPts val="0"/>
              </a:spcBef>
              <a:defRPr/>
            </a:pPr>
            <a:r>
              <a:rPr lang="en-US" dirty="0"/>
              <a:t>Work hours were very long and conditions were </a:t>
            </a:r>
            <a:r>
              <a:rPr lang="en-US" dirty="0" smtClean="0"/>
              <a:t>appalling</a:t>
            </a:r>
            <a:endParaRPr lang="en-US" dirty="0"/>
          </a:p>
          <a:p>
            <a:pPr marL="2114550" indent="-400050">
              <a:spcBef>
                <a:spcPts val="0"/>
              </a:spcBef>
              <a:defRPr/>
            </a:pPr>
            <a:r>
              <a:rPr lang="en-US" dirty="0"/>
              <a:t>Children worked as chimney sweeps, market girls, </a:t>
            </a:r>
            <a:r>
              <a:rPr lang="en-US" dirty="0" smtClean="0"/>
              <a:t>shoemakers</a:t>
            </a:r>
          </a:p>
          <a:p>
            <a:pPr marL="1371600" indent="0">
              <a:spcBef>
                <a:spcPts val="0"/>
              </a:spcBef>
              <a:buFontTx/>
              <a:buNone/>
              <a:defRPr/>
            </a:pPr>
            <a:r>
              <a:rPr lang="en-US" dirty="0" smtClean="0"/>
              <a:t>c. Child labor was not new, however</a:t>
            </a:r>
          </a:p>
          <a:p>
            <a:pPr marL="2057400">
              <a:spcBef>
                <a:spcPts val="0"/>
              </a:spcBef>
              <a:defRPr/>
            </a:pPr>
            <a:r>
              <a:rPr lang="en-US" dirty="0" smtClean="0"/>
              <a:t>Conditions were similar to the cottage industry</a:t>
            </a:r>
          </a:p>
          <a:p>
            <a:pPr marL="2057400">
              <a:spcBef>
                <a:spcPts val="0"/>
              </a:spcBef>
              <a:defRPr/>
            </a:pPr>
            <a:r>
              <a:rPr lang="en-US" dirty="0" smtClean="0"/>
              <a:t>Child labor was ending as the industrial revolution matured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checkerboard(across)">
                                      <p:cBhvr>
                                        <p:cTn id="17" dur="500"/>
                                        <p:tgtEl>
                                          <p:spTgt spid="327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0">
                                            <p:txEl>
                                              <p:pRg st="4" end="4"/>
                                            </p:txEl>
                                          </p:spTgt>
                                        </p:tgtEl>
                                        <p:attrNameLst>
                                          <p:attrName>style.visibility</p:attrName>
                                        </p:attrNameLst>
                                      </p:cBhvr>
                                      <p:to>
                                        <p:strVal val="visible"/>
                                      </p:to>
                                    </p:set>
                                    <p:animEffect transition="in" filter="checkerboard(across)">
                                      <p:cBhvr>
                                        <p:cTn id="22" dur="500"/>
                                        <p:tgtEl>
                                          <p:spTgt spid="327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770">
                                            <p:txEl>
                                              <p:pRg st="5" end="5"/>
                                            </p:txEl>
                                          </p:spTgt>
                                        </p:tgtEl>
                                        <p:attrNameLst>
                                          <p:attrName>style.visibility</p:attrName>
                                        </p:attrNameLst>
                                      </p:cBhvr>
                                      <p:to>
                                        <p:strVal val="visible"/>
                                      </p:to>
                                    </p:set>
                                    <p:animEffect transition="in" filter="checkerboard(across)">
                                      <p:cBhvr>
                                        <p:cTn id="27" dur="500"/>
                                        <p:tgtEl>
                                          <p:spTgt spid="3277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770">
                                            <p:txEl>
                                              <p:pRg st="6" end="6"/>
                                            </p:txEl>
                                          </p:spTgt>
                                        </p:tgtEl>
                                        <p:attrNameLst>
                                          <p:attrName>style.visibility</p:attrName>
                                        </p:attrNameLst>
                                      </p:cBhvr>
                                      <p:to>
                                        <p:strVal val="visible"/>
                                      </p:to>
                                    </p:set>
                                    <p:animEffect transition="in" filter="checkerboard(across)">
                                      <p:cBhvr>
                                        <p:cTn id="32" dur="500"/>
                                        <p:tgtEl>
                                          <p:spTgt spid="32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0"/>
            <a:ext cx="7543800" cy="4648200"/>
          </a:xfrm>
        </p:spPr>
        <p:txBody>
          <a:bodyPr/>
          <a:lstStyle/>
          <a:p>
            <a:pPr marL="0" indent="1371600">
              <a:spcBef>
                <a:spcPts val="0"/>
              </a:spcBef>
              <a:buFontTx/>
              <a:buNone/>
              <a:defRPr/>
            </a:pPr>
            <a:r>
              <a:rPr lang="en-US" sz="3100" dirty="0"/>
              <a:t>d</a:t>
            </a:r>
            <a:r>
              <a:rPr lang="en-US" sz="3100" dirty="0" smtClean="0"/>
              <a:t>. Parents and children typically 	  	         	         worked 12-hour days</a:t>
            </a:r>
            <a:endParaRPr lang="en-US" sz="3100" dirty="0"/>
          </a:p>
          <a:p>
            <a:pPr marL="2114550" indent="-400050">
              <a:spcBef>
                <a:spcPts val="0"/>
              </a:spcBef>
              <a:defRPr/>
            </a:pPr>
            <a:r>
              <a:rPr lang="en-US" sz="3100" dirty="0" smtClean="0"/>
              <a:t>Many families were unwilling to let their family be separated</a:t>
            </a:r>
            <a:endParaRPr lang="en-US" sz="3100" dirty="0"/>
          </a:p>
          <a:p>
            <a:pPr marL="2114550" indent="-400050">
              <a:spcBef>
                <a:spcPts val="0"/>
              </a:spcBef>
              <a:defRPr/>
            </a:pPr>
            <a:r>
              <a:rPr lang="en-US" sz="3100" dirty="0"/>
              <a:t>In cotton mills, children worked for mothers or fathers, collecting waste and “piecing” broken thread together.</a:t>
            </a:r>
          </a:p>
          <a:p>
            <a:pPr marL="2114550" indent="-400050">
              <a:spcBef>
                <a:spcPts val="0"/>
              </a:spcBef>
              <a:defRPr/>
            </a:pPr>
            <a:r>
              <a:rPr lang="en-US" sz="3100" dirty="0"/>
              <a:t>In </a:t>
            </a:r>
            <a:r>
              <a:rPr lang="en-US" sz="3100" dirty="0" smtClean="0"/>
              <a:t>mines</a:t>
            </a:r>
            <a:r>
              <a:rPr lang="en-US" sz="3100" dirty="0"/>
              <a:t>, children sorted </a:t>
            </a:r>
            <a:r>
              <a:rPr lang="en-US" sz="3100" dirty="0" smtClean="0"/>
              <a:t>coal &amp; worked </a:t>
            </a:r>
            <a:r>
              <a:rPr lang="en-US" sz="3100" dirty="0"/>
              <a:t>ventilation </a:t>
            </a:r>
            <a:r>
              <a:rPr lang="en-US" sz="3100" dirty="0" smtClean="0"/>
              <a:t>equipment</a:t>
            </a:r>
          </a:p>
          <a:p>
            <a:pPr marL="2400300" indent="-285750">
              <a:spcBef>
                <a:spcPts val="0"/>
              </a:spcBef>
              <a:buSzPct val="70000"/>
              <a:buFont typeface="Courier New" panose="02070309020205020404" pitchFamily="49" charset="0"/>
              <a:buChar char="o"/>
              <a:defRPr/>
            </a:pPr>
            <a:r>
              <a:rPr lang="en-US" sz="3100" dirty="0" smtClean="0"/>
              <a:t>Mothers hauled coal; fathers worked the seam</a:t>
            </a:r>
            <a:endParaRPr lang="en-US" sz="3100" dirty="0"/>
          </a:p>
          <a:p>
            <a:pPr marL="2114550" indent="-400050">
              <a:spcBef>
                <a:spcPts val="0"/>
              </a:spcBef>
              <a:defRPr/>
            </a:pPr>
            <a:r>
              <a:rPr lang="en-US" sz="3100" dirty="0" smtClean="0"/>
              <a:t>Parents were not eager to reduce child labor if family was together</a:t>
            </a:r>
            <a:endParaRPr lang="en-US" sz="31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checkerboard(across)">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checkerboard(across)">
                                      <p:cBhvr>
                                        <p:cTn id="12" dur="500"/>
                                        <p:tgtEl>
                                          <p:spTgt spid="32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0">
                                            <p:txEl>
                                              <p:pRg st="3" end="3"/>
                                            </p:txEl>
                                          </p:spTgt>
                                        </p:tgtEl>
                                        <p:attrNameLst>
                                          <p:attrName>style.visibility</p:attrName>
                                        </p:attrNameLst>
                                      </p:cBhvr>
                                      <p:to>
                                        <p:strVal val="visible"/>
                                      </p:to>
                                    </p:set>
                                    <p:animEffect transition="in" filter="checkerboard(across)">
                                      <p:cBhvr>
                                        <p:cTn id="17" dur="500"/>
                                        <p:tgtEl>
                                          <p:spTgt spid="3277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0">
                                            <p:txEl>
                                              <p:pRg st="4" end="4"/>
                                            </p:txEl>
                                          </p:spTgt>
                                        </p:tgtEl>
                                        <p:attrNameLst>
                                          <p:attrName>style.visibility</p:attrName>
                                        </p:attrNameLst>
                                      </p:cBhvr>
                                      <p:to>
                                        <p:strVal val="visible"/>
                                      </p:to>
                                    </p:set>
                                    <p:animEffect transition="in" filter="checkerboard(across)">
                                      <p:cBhvr>
                                        <p:cTn id="22" dur="500"/>
                                        <p:tgtEl>
                                          <p:spTgt spid="327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770">
                                            <p:txEl>
                                              <p:pRg st="5" end="5"/>
                                            </p:txEl>
                                          </p:spTgt>
                                        </p:tgtEl>
                                        <p:attrNameLst>
                                          <p:attrName>style.visibility</p:attrName>
                                        </p:attrNameLst>
                                      </p:cBhvr>
                                      <p:to>
                                        <p:strVal val="visible"/>
                                      </p:to>
                                    </p:set>
                                    <p:animEffect transition="in" filter="checkerboard(across)">
                                      <p:cBhvr>
                                        <p:cTn id="27" dur="5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228600"/>
            <a:ext cx="7543800" cy="4648200"/>
          </a:xfrm>
        </p:spPr>
        <p:txBody>
          <a:bodyPr/>
          <a:lstStyle/>
          <a:p>
            <a:pPr marL="0" indent="1371600">
              <a:spcBef>
                <a:spcPts val="600"/>
              </a:spcBef>
              <a:buFontTx/>
              <a:buNone/>
              <a:defRPr/>
            </a:pPr>
            <a:r>
              <a:rPr lang="en-US" dirty="0" smtClean="0"/>
              <a:t>e. Parliament eventually limited child 	 	        labor in England</a:t>
            </a:r>
            <a:endParaRPr lang="en-US" dirty="0"/>
          </a:p>
          <a:p>
            <a:pPr marL="2114550" indent="-400050">
              <a:spcBef>
                <a:spcPts val="600"/>
              </a:spcBef>
              <a:defRPr/>
            </a:pPr>
            <a:r>
              <a:rPr lang="en-US" dirty="0" smtClean="0"/>
              <a:t>The </a:t>
            </a:r>
            <a:r>
              <a:rPr lang="en-US" b="1" dirty="0" smtClean="0"/>
              <a:t>Sadler Committee </a:t>
            </a:r>
            <a:r>
              <a:rPr lang="en-US" dirty="0"/>
              <a:t>investigated working </a:t>
            </a:r>
            <a:r>
              <a:rPr lang="en-US" dirty="0" smtClean="0"/>
              <a:t>conditions; </a:t>
            </a:r>
            <a:r>
              <a:rPr lang="en-US" dirty="0"/>
              <a:t>helped initiate legislation to improve conditions in factories</a:t>
            </a:r>
            <a:r>
              <a:rPr lang="en-US" dirty="0" smtClean="0"/>
              <a:t>.</a:t>
            </a:r>
            <a:endParaRPr lang="en-US" dirty="0"/>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p:nvPr>
        </p:nvSpPr>
        <p:spPr>
          <a:xfrm>
            <a:off x="1600200" y="0"/>
            <a:ext cx="7543800" cy="4648200"/>
          </a:xfrm>
        </p:spPr>
        <p:txBody>
          <a:bodyPr/>
          <a:lstStyle/>
          <a:p>
            <a:pPr marL="2114550" indent="-400050">
              <a:spcBef>
                <a:spcPts val="0"/>
              </a:spcBef>
              <a:defRPr/>
            </a:pPr>
            <a:r>
              <a:rPr lang="en-US" sz="3100" b="1" dirty="0" smtClean="0"/>
              <a:t>Factory </a:t>
            </a:r>
            <a:r>
              <a:rPr lang="en-US" sz="3100" b="1" dirty="0"/>
              <a:t>Act of 1833</a:t>
            </a:r>
            <a:r>
              <a:rPr lang="en-US" sz="3100" dirty="0"/>
              <a:t>: </a:t>
            </a:r>
          </a:p>
          <a:p>
            <a:pPr marL="1714500" indent="0">
              <a:spcBef>
                <a:spcPts val="0"/>
              </a:spcBef>
              <a:buFontTx/>
              <a:buNone/>
              <a:defRPr/>
            </a:pPr>
            <a:r>
              <a:rPr lang="en-US" sz="3100" dirty="0" smtClean="0"/>
              <a:t>    o  Limited </a:t>
            </a:r>
            <a:r>
              <a:rPr lang="en-US" sz="3100" dirty="0"/>
              <a:t>workday for children </a:t>
            </a:r>
            <a:r>
              <a:rPr lang="en-US" sz="3100" dirty="0" smtClean="0"/>
              <a:t>	    	       ages </a:t>
            </a:r>
            <a:r>
              <a:rPr lang="en-US" sz="3100" dirty="0"/>
              <a:t>9-13 to 8 </a:t>
            </a:r>
            <a:r>
              <a:rPr lang="en-US" sz="3100" dirty="0" smtClean="0"/>
              <a:t>hours </a:t>
            </a:r>
            <a:r>
              <a:rPr lang="en-US" sz="3100" dirty="0"/>
              <a:t>per day</a:t>
            </a:r>
          </a:p>
          <a:p>
            <a:pPr marL="1714500" indent="0">
              <a:spcBef>
                <a:spcPts val="0"/>
              </a:spcBef>
              <a:buFontTx/>
              <a:buNone/>
              <a:defRPr/>
            </a:pPr>
            <a:r>
              <a:rPr lang="en-US" sz="3100" dirty="0" smtClean="0"/>
              <a:t>    o  Limited </a:t>
            </a:r>
            <a:r>
              <a:rPr lang="en-US" sz="3100" dirty="0"/>
              <a:t>hours of ages 14-18 </a:t>
            </a:r>
            <a:r>
              <a:rPr lang="en-US" sz="3100" dirty="0" smtClean="0"/>
              <a:t>	  	       to </a:t>
            </a:r>
            <a:r>
              <a:rPr lang="en-US" sz="3100" dirty="0"/>
              <a:t>12 </a:t>
            </a:r>
            <a:r>
              <a:rPr lang="en-US" sz="3100" dirty="0" smtClean="0"/>
              <a:t>hours per day.</a:t>
            </a:r>
            <a:endParaRPr lang="en-US" sz="3100" dirty="0"/>
          </a:p>
          <a:p>
            <a:pPr marL="1714500" indent="0">
              <a:spcBef>
                <a:spcPts val="0"/>
              </a:spcBef>
              <a:buFontTx/>
              <a:buNone/>
              <a:defRPr/>
            </a:pPr>
            <a:r>
              <a:rPr lang="en-US" sz="3100" dirty="0" smtClean="0"/>
              <a:t>    o  Prohibited </a:t>
            </a:r>
            <a:r>
              <a:rPr lang="en-US" sz="3100" dirty="0"/>
              <a:t>hiring children </a:t>
            </a:r>
            <a:r>
              <a:rPr lang="en-US" sz="3100" dirty="0" smtClean="0"/>
              <a:t>	  	       under </a:t>
            </a:r>
            <a:r>
              <a:rPr lang="en-US" sz="3100" dirty="0"/>
              <a:t>age 9; children were to </a:t>
            </a:r>
            <a:r>
              <a:rPr lang="en-US" sz="3100" dirty="0" smtClean="0"/>
              <a:t>	  	       go </a:t>
            </a:r>
            <a:r>
              <a:rPr lang="en-US" sz="3100" dirty="0"/>
              <a:t>to elementary schools </a:t>
            </a:r>
            <a:r>
              <a:rPr lang="en-US" sz="3100" dirty="0" smtClean="0"/>
              <a:t>	   	       factory </a:t>
            </a:r>
            <a:r>
              <a:rPr lang="en-US" sz="3100" dirty="0"/>
              <a:t>owners were required </a:t>
            </a:r>
            <a:r>
              <a:rPr lang="en-US" sz="3100" dirty="0" smtClean="0"/>
              <a:t>	  	       to </a:t>
            </a:r>
            <a:r>
              <a:rPr lang="en-US" sz="3100" dirty="0"/>
              <a:t>establish</a:t>
            </a:r>
          </a:p>
          <a:p>
            <a:pPr marL="1714500" indent="0">
              <a:spcBef>
                <a:spcPts val="0"/>
              </a:spcBef>
              <a:buFontTx/>
              <a:buNone/>
              <a:defRPr/>
            </a:pPr>
            <a:r>
              <a:rPr lang="en-US" sz="3100" dirty="0" smtClean="0"/>
              <a:t>    o  Ironically</a:t>
            </a:r>
            <a:r>
              <a:rPr lang="en-US" sz="3100" dirty="0"/>
              <a:t>, helped destroy the </a:t>
            </a:r>
            <a:r>
              <a:rPr lang="en-US" sz="3100" dirty="0" smtClean="0"/>
              <a:t>	  	       pattern </a:t>
            </a:r>
            <a:r>
              <a:rPr lang="en-US" sz="3100" dirty="0"/>
              <a:t>of families working </a:t>
            </a:r>
            <a:r>
              <a:rPr lang="en-US" sz="3100" dirty="0" smtClean="0"/>
              <a:t>	   	       together</a:t>
            </a:r>
            <a:r>
              <a:rPr lang="en-US" sz="3100" dirty="0"/>
              <a:t>.</a:t>
            </a:r>
          </a:p>
          <a:p>
            <a:pPr marL="1714500" indent="0">
              <a:spcBef>
                <a:spcPts val="0"/>
              </a:spcBef>
              <a:buFontTx/>
              <a:buNone/>
              <a:defRPr/>
            </a:pPr>
            <a:r>
              <a:rPr lang="en-US" sz="3100" dirty="0" smtClean="0"/>
              <a:t>    o  Child labor </a:t>
            </a:r>
            <a:r>
              <a:rPr lang="en-US" sz="3100" dirty="0"/>
              <a:t>declined rapidly</a:t>
            </a:r>
            <a:r>
              <a:rPr lang="en-US" sz="3100" dirty="0" smtClean="0"/>
              <a:t>.</a:t>
            </a:r>
            <a:endParaRPr lang="en-US" sz="31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 calcmode="lin" valueType="num">
                                      <p:cBhvr additive="base">
                                        <p:cTn id="7" dur="500" fill="hold"/>
                                        <p:tgtEl>
                                          <p:spTgt spid="3277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2770">
                                            <p:txEl>
                                              <p:pRg st="2" end="2"/>
                                            </p:txEl>
                                          </p:spTgt>
                                        </p:tgtEl>
                                        <p:attrNameLst>
                                          <p:attrName>style.visibility</p:attrName>
                                        </p:attrNameLst>
                                      </p:cBhvr>
                                      <p:to>
                                        <p:strVal val="visible"/>
                                      </p:to>
                                    </p:set>
                                    <p:anim calcmode="lin" valueType="num">
                                      <p:cBhvr additive="base">
                                        <p:cTn id="13" dur="500" fill="hold"/>
                                        <p:tgtEl>
                                          <p:spTgt spid="3277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anim calcmode="lin" valueType="num">
                                      <p:cBhvr additive="base">
                                        <p:cTn id="19" dur="500" fill="hold"/>
                                        <p:tgtEl>
                                          <p:spTgt spid="3277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2770">
                                            <p:txEl>
                                              <p:pRg st="4" end="4"/>
                                            </p:txEl>
                                          </p:spTgt>
                                        </p:tgtEl>
                                        <p:attrNameLst>
                                          <p:attrName>style.visibility</p:attrName>
                                        </p:attrNameLst>
                                      </p:cBhvr>
                                      <p:to>
                                        <p:strVal val="visible"/>
                                      </p:to>
                                    </p:set>
                                    <p:anim calcmode="lin" valueType="num">
                                      <p:cBhvr additive="base">
                                        <p:cTn id="25" dur="500" fill="hold"/>
                                        <p:tgtEl>
                                          <p:spTgt spid="3277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2770">
                                            <p:txEl>
                                              <p:pRg st="5" end="5"/>
                                            </p:txEl>
                                          </p:spTgt>
                                        </p:tgtEl>
                                        <p:attrNameLst>
                                          <p:attrName>style.visibility</p:attrName>
                                        </p:attrNameLst>
                                      </p:cBhvr>
                                      <p:to>
                                        <p:strVal val="visible"/>
                                      </p:to>
                                    </p:set>
                                    <p:anim calcmode="lin" valueType="num">
                                      <p:cBhvr additive="base">
                                        <p:cTn id="31" dur="500" fill="hold"/>
                                        <p:tgtEl>
                                          <p:spTgt spid="3277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p:nvPr>
        </p:nvSpPr>
        <p:spPr>
          <a:xfrm>
            <a:off x="685800" y="0"/>
            <a:ext cx="7772400" cy="5486400"/>
          </a:xfrm>
        </p:spPr>
        <p:txBody>
          <a:bodyPr/>
          <a:lstStyle/>
          <a:p>
            <a:pPr eaLnBrk="1" hangingPunct="1">
              <a:buFontTx/>
              <a:buNone/>
            </a:pPr>
            <a:r>
              <a:rPr lang="en-US" smtClean="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3600" y="2438399"/>
            <a:ext cx="6781800" cy="4112367"/>
          </a:xfrm>
          <a:prstGeom prst="rect">
            <a:avLst/>
          </a:prstGeom>
          <a:ln>
            <a:noFill/>
          </a:ln>
          <a:effectLst>
            <a:softEdge rad="112500"/>
          </a:effectLst>
        </p:spPr>
      </p:pic>
      <p:sp>
        <p:nvSpPr>
          <p:cNvPr id="3" name="Rectangle 2"/>
          <p:cNvSpPr/>
          <p:nvPr/>
        </p:nvSpPr>
        <p:spPr>
          <a:xfrm>
            <a:off x="1628775" y="457200"/>
            <a:ext cx="7315200" cy="1570038"/>
          </a:xfrm>
          <a:prstGeom prst="rect">
            <a:avLst/>
          </a:prstGeom>
        </p:spPr>
        <p:txBody>
          <a:bodyPr>
            <a:spAutoFit/>
          </a:bodyPr>
          <a:lstStyle/>
          <a:p>
            <a:pPr marL="1717675" indent="-346075">
              <a:spcBef>
                <a:spcPts val="0"/>
              </a:spcBef>
              <a:defRPr/>
            </a:pPr>
            <a:r>
              <a:rPr lang="en-US" dirty="0"/>
              <a:t>•	</a:t>
            </a:r>
            <a:r>
              <a:rPr lang="en-US" sz="3200" b="1" dirty="0">
                <a:latin typeface="+mn-lt"/>
              </a:rPr>
              <a:t>Mines Act of 1842</a:t>
            </a:r>
            <a:r>
              <a:rPr lang="en-US" sz="3200" dirty="0">
                <a:latin typeface="+mn-lt"/>
              </a:rPr>
              <a:t>: prohibited all boys and girls under age 10 from working underground.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1600200" y="76200"/>
            <a:ext cx="7543800" cy="5486400"/>
          </a:xfrm>
        </p:spPr>
        <p:txBody>
          <a:bodyPr/>
          <a:lstStyle/>
          <a:p>
            <a:pPr eaLnBrk="1" hangingPunct="1">
              <a:buFontTx/>
              <a:buNone/>
            </a:pPr>
            <a:r>
              <a:rPr lang="en-US" smtClean="0"/>
              <a:t>	F.  Social effects of industrialism</a:t>
            </a:r>
          </a:p>
          <a:p>
            <a:pPr eaLnBrk="1" hangingPunct="1">
              <a:buFontTx/>
              <a:buNone/>
            </a:pPr>
            <a:r>
              <a:rPr lang="en-US" smtClean="0"/>
              <a:t>	    1. Urbanization was the most important 	 	  sociological effect</a:t>
            </a:r>
          </a:p>
          <a:p>
            <a:pPr eaLnBrk="1" hangingPunct="1">
              <a:buFontTx/>
              <a:buNone/>
            </a:pPr>
            <a:r>
              <a:rPr lang="en-US" smtClean="0"/>
              <a:t>	        a. Largest population transfer in 	  	   	      human history</a:t>
            </a:r>
          </a:p>
          <a:p>
            <a:pPr eaLnBrk="1" hangingPunct="1">
              <a:buFontTx/>
              <a:buNone/>
            </a:pPr>
            <a:r>
              <a:rPr lang="en-US" smtClean="0"/>
              <a:t>	        b. Birth of factory towns; cities grew 	  	      into large industrial centers: e.g.	  	      </a:t>
            </a:r>
            <a:r>
              <a:rPr lang="en-US" b="1" smtClean="0"/>
              <a:t>Manchester</a:t>
            </a:r>
          </a:p>
          <a:p>
            <a:pPr eaLnBrk="1" hangingPunct="1">
              <a:buFontTx/>
              <a:buNone/>
            </a:pPr>
            <a:r>
              <a:rPr lang="en-US" b="1" smtClean="0"/>
              <a:t>	        </a:t>
            </a:r>
            <a:r>
              <a:rPr lang="en-US" smtClean="0"/>
              <a:t>c. Role of the city changed in the 19</a:t>
            </a:r>
            <a:r>
              <a:rPr lang="en-US" baseline="30000" smtClean="0"/>
              <a:t>th</a:t>
            </a:r>
            <a:r>
              <a:rPr lang="en-US" smtClean="0"/>
              <a:t> 	 	      century from governmental and 	  	      cultural centers, to industrial centers.</a:t>
            </a:r>
          </a:p>
          <a:p>
            <a:pPr eaLnBrk="1" hangingPunct="1">
              <a:buFontTx/>
              <a:buNone/>
            </a:pPr>
            <a:endParaRPr lang="en-US" smtClean="0"/>
          </a:p>
          <a:p>
            <a:pPr eaLnBrk="1" hangingPunct="1">
              <a:buFontTx/>
              <a:buNone/>
            </a:pPr>
            <a:r>
              <a:rPr lang="en-US" smtClean="0"/>
              <a:t>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Effect transition="in" filter="checkerboard(across)">
                                      <p:cBhvr>
                                        <p:cTn id="7" dur="500"/>
                                        <p:tgtEl>
                                          <p:spTgt spid="399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8">
                                            <p:txEl>
                                              <p:pRg st="2" end="2"/>
                                            </p:txEl>
                                          </p:spTgt>
                                        </p:tgtEl>
                                        <p:attrNameLst>
                                          <p:attrName>style.visibility</p:attrName>
                                        </p:attrNameLst>
                                      </p:cBhvr>
                                      <p:to>
                                        <p:strVal val="visible"/>
                                      </p:to>
                                    </p:set>
                                    <p:animEffect transition="in" filter="checkerboard(across)">
                                      <p:cBhvr>
                                        <p:cTn id="12" dur="500"/>
                                        <p:tgtEl>
                                          <p:spTgt spid="399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animEffect transition="in" filter="checkerboard(across)">
                                      <p:cBhvr>
                                        <p:cTn id="17" dur="500"/>
                                        <p:tgtEl>
                                          <p:spTgt spid="399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38">
                                            <p:txEl>
                                              <p:pRg st="4" end="4"/>
                                            </p:txEl>
                                          </p:spTgt>
                                        </p:tgtEl>
                                        <p:attrNameLst>
                                          <p:attrName>style.visibility</p:attrName>
                                        </p:attrNameLst>
                                      </p:cBhvr>
                                      <p:to>
                                        <p:strVal val="visible"/>
                                      </p:to>
                                    </p:set>
                                    <p:animEffect transition="in" filter="checkerboard(across)">
                                      <p:cBhvr>
                                        <p:cTn id="22" dur="500"/>
                                        <p:tgtEl>
                                          <p:spTgt spid="3993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938">
                                            <p:txEl>
                                              <p:pRg st="6" end="6"/>
                                            </p:txEl>
                                          </p:spTgt>
                                        </p:tgtEl>
                                        <p:attrNameLst>
                                          <p:attrName>style.visibility</p:attrName>
                                        </p:attrNameLst>
                                      </p:cBhvr>
                                      <p:to>
                                        <p:strVal val="visible"/>
                                      </p:to>
                                    </p:set>
                                    <p:animEffect transition="in" filter="checkerboard(across)">
                                      <p:cBhvr>
                                        <p:cTn id="27" dur="500"/>
                                        <p:tgtEl>
                                          <p:spTgt spid="399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1600200" y="76200"/>
            <a:ext cx="7543800" cy="3048000"/>
          </a:xfrm>
        </p:spPr>
        <p:txBody>
          <a:bodyPr/>
          <a:lstStyle/>
          <a:p>
            <a:pPr eaLnBrk="1" hangingPunct="1">
              <a:buFontTx/>
              <a:buNone/>
              <a:defRPr/>
            </a:pPr>
            <a:r>
              <a:rPr lang="en-US" dirty="0" smtClean="0"/>
              <a:t>		  d. Workers </a:t>
            </a:r>
            <a:r>
              <a:rPr lang="en-US" dirty="0"/>
              <a:t>began to unite for political </a:t>
            </a:r>
            <a:r>
              <a:rPr lang="en-US" dirty="0" smtClean="0"/>
              <a:t>	  	      action </a:t>
            </a:r>
            <a:r>
              <a:rPr lang="en-US" dirty="0"/>
              <a:t>to remedy their economic </a:t>
            </a:r>
            <a:r>
              <a:rPr lang="en-US" dirty="0" smtClean="0"/>
              <a:t>	  	      dissatisfaction</a:t>
            </a:r>
            <a:r>
              <a:rPr lang="en-US" dirty="0"/>
              <a:t>.</a:t>
            </a:r>
          </a:p>
          <a:p>
            <a:pPr marL="0" indent="0">
              <a:buFontTx/>
              <a:buNone/>
              <a:defRPr/>
            </a:pPr>
            <a:r>
              <a:rPr lang="en-US" dirty="0" smtClean="0"/>
              <a:t>	  e. Reformers </a:t>
            </a:r>
            <a:r>
              <a:rPr lang="en-US" dirty="0"/>
              <a:t>sought to improve life in </a:t>
            </a:r>
            <a:r>
              <a:rPr lang="en-US" dirty="0" smtClean="0"/>
              <a:t>	  	     cities</a:t>
            </a:r>
            <a:r>
              <a:rPr lang="en-US"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Effect transition="in" filter="checkerboard(across)">
                                      <p:cBhvr>
                                        <p:cTn id="7" dur="500"/>
                                        <p:tgtEl>
                                          <p:spTgt spid="39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1600200" y="76200"/>
            <a:ext cx="7543800" cy="5486400"/>
          </a:xfrm>
        </p:spPr>
        <p:txBody>
          <a:bodyPr/>
          <a:lstStyle/>
          <a:p>
            <a:pPr eaLnBrk="1" hangingPunct="1">
              <a:buFontTx/>
              <a:buNone/>
              <a:defRPr/>
            </a:pPr>
            <a:r>
              <a:rPr lang="en-US" dirty="0" smtClean="0"/>
              <a:t>		2.  Working-class injustices, gender 		</a:t>
            </a:r>
            <a:r>
              <a:rPr lang="en-US" dirty="0"/>
              <a:t> </a:t>
            </a:r>
            <a:r>
              <a:rPr lang="en-US" dirty="0" smtClean="0"/>
              <a:t>    exploitation and standard-of-living 	  	     issues became the 19</a:t>
            </a:r>
            <a:r>
              <a:rPr lang="en-US" baseline="30000" dirty="0" smtClean="0"/>
              <a:t>th</a:t>
            </a:r>
            <a:r>
              <a:rPr lang="en-US" dirty="0" smtClean="0"/>
              <a:t> century’s 	  	     biggest social dilemmas.</a:t>
            </a:r>
          </a:p>
          <a:p>
            <a:pPr eaLnBrk="1" hangingPunct="1">
              <a:buFontTx/>
              <a:buNone/>
              <a:defRPr/>
            </a:pPr>
            <a:r>
              <a:rPr lang="en-US" dirty="0" smtClean="0"/>
              <a:t>		3.  Family structure and gender roles 	  	     within the family were altered.</a:t>
            </a:r>
          </a:p>
          <a:p>
            <a:pPr marL="0" indent="0">
              <a:buFontTx/>
              <a:buNone/>
              <a:defRPr/>
            </a:pPr>
            <a:r>
              <a:rPr lang="en-US" dirty="0"/>
              <a:t>	 </a:t>
            </a:r>
            <a:r>
              <a:rPr lang="en-US" dirty="0" smtClean="0"/>
              <a:t>   </a:t>
            </a:r>
            <a:r>
              <a:rPr lang="en-US" dirty="0"/>
              <a:t> </a:t>
            </a:r>
            <a:r>
              <a:rPr lang="en-US" dirty="0" smtClean="0"/>
              <a:t>a. Families </a:t>
            </a:r>
            <a:r>
              <a:rPr lang="en-US" dirty="0"/>
              <a:t>as an economic unit were </a:t>
            </a:r>
            <a:r>
              <a:rPr lang="en-US" dirty="0" smtClean="0"/>
              <a:t>	  	         no </a:t>
            </a:r>
            <a:r>
              <a:rPr lang="en-US" dirty="0"/>
              <a:t>longer the chief unit of both </a:t>
            </a:r>
            <a:r>
              <a:rPr lang="en-US" dirty="0" smtClean="0"/>
              <a:t>	  	         production </a:t>
            </a:r>
            <a:r>
              <a:rPr lang="en-US" dirty="0"/>
              <a:t>and </a:t>
            </a:r>
            <a:r>
              <a:rPr lang="en-US" dirty="0" smtClean="0"/>
              <a:t>consumption.</a:t>
            </a:r>
            <a:endParaRPr lang="en-US" dirty="0"/>
          </a:p>
          <a:p>
            <a:pPr marL="0" indent="0">
              <a:buFontTx/>
              <a:buNone/>
              <a:defRPr/>
            </a:pPr>
            <a:r>
              <a:rPr lang="en-US" dirty="0" smtClean="0"/>
              <a:t>	     b. The new </a:t>
            </a:r>
            <a:r>
              <a:rPr lang="en-US" dirty="0"/>
              <a:t>wage economy meant </a:t>
            </a:r>
            <a:r>
              <a:rPr lang="en-US" dirty="0" smtClean="0"/>
              <a:t>	   	         that families </a:t>
            </a:r>
            <a:r>
              <a:rPr lang="en-US" dirty="0"/>
              <a:t>were less closely </a:t>
            </a:r>
            <a:r>
              <a:rPr lang="en-US" dirty="0" smtClean="0"/>
              <a:t>		         bound together </a:t>
            </a:r>
            <a:r>
              <a:rPr lang="en-US" dirty="0"/>
              <a:t>than in the past</a:t>
            </a:r>
            <a:r>
              <a:rPr lang="en-US" dirty="0" smtClean="0"/>
              <a:t>.</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Effect transition="in" filter="checkerboard(across)">
                                      <p:cBhvr>
                                        <p:cTn id="7" dur="500"/>
                                        <p:tgtEl>
                                          <p:spTgt spid="399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8">
                                            <p:txEl>
                                              <p:pRg st="2" end="2"/>
                                            </p:txEl>
                                          </p:spTgt>
                                        </p:tgtEl>
                                        <p:attrNameLst>
                                          <p:attrName>style.visibility</p:attrName>
                                        </p:attrNameLst>
                                      </p:cBhvr>
                                      <p:to>
                                        <p:strVal val="visible"/>
                                      </p:to>
                                    </p:set>
                                    <p:animEffect transition="in" filter="checkerboard(across)">
                                      <p:cBhvr>
                                        <p:cTn id="12" dur="500"/>
                                        <p:tgtEl>
                                          <p:spTgt spid="399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animEffect transition="in" filter="checkerboard(across)">
                                      <p:cBhvr>
                                        <p:cTn id="17" dur="500"/>
                                        <p:tgtEl>
                                          <p:spTgt spid="39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1600200" y="0"/>
            <a:ext cx="7543800" cy="6858000"/>
          </a:xfrm>
        </p:spPr>
        <p:txBody>
          <a:bodyPr/>
          <a:lstStyle/>
          <a:p>
            <a:pPr marL="0" indent="0">
              <a:buFontTx/>
              <a:buNone/>
              <a:defRPr/>
            </a:pPr>
            <a:r>
              <a:rPr lang="en-US" dirty="0" smtClean="0"/>
              <a:t>	c. </a:t>
            </a:r>
            <a:r>
              <a:rPr lang="en-US" dirty="0"/>
              <a:t>Productive work was taken out of the </a:t>
            </a:r>
            <a:r>
              <a:rPr lang="en-US" dirty="0" smtClean="0"/>
              <a:t>	 	    home</a:t>
            </a:r>
            <a:endParaRPr lang="en-US" dirty="0"/>
          </a:p>
          <a:p>
            <a:pPr marL="0" indent="0">
              <a:buFontTx/>
              <a:buNone/>
              <a:defRPr/>
            </a:pPr>
            <a:r>
              <a:rPr lang="en-US" dirty="0" smtClean="0"/>
              <a:t>	d. As </a:t>
            </a:r>
            <a:r>
              <a:rPr lang="en-US" dirty="0"/>
              <a:t>factory wages for skilled adult </a:t>
            </a:r>
            <a:r>
              <a:rPr lang="en-US" dirty="0" smtClean="0"/>
              <a:t>	  	    males </a:t>
            </a:r>
            <a:r>
              <a:rPr lang="en-US" dirty="0"/>
              <a:t>rose, women &amp; children were </a:t>
            </a:r>
            <a:r>
              <a:rPr lang="en-US" dirty="0" smtClean="0"/>
              <a:t>	  	    separated </a:t>
            </a:r>
            <a:r>
              <a:rPr lang="en-US" dirty="0"/>
              <a:t>from the workplace.</a:t>
            </a:r>
          </a:p>
          <a:p>
            <a:pPr marL="0" indent="0">
              <a:buFontTx/>
              <a:buNone/>
              <a:defRPr/>
            </a:pPr>
            <a:r>
              <a:rPr lang="en-US" dirty="0" smtClean="0"/>
              <a:t>	e. Gender-determined </a:t>
            </a:r>
            <a:r>
              <a:rPr lang="en-US" dirty="0"/>
              <a:t>roles at home and </a:t>
            </a:r>
            <a:r>
              <a:rPr lang="en-US" dirty="0" smtClean="0"/>
              <a:t>	    domestic </a:t>
            </a:r>
            <a:r>
              <a:rPr lang="en-US" dirty="0"/>
              <a:t>life emerged slowly.</a:t>
            </a:r>
          </a:p>
          <a:p>
            <a:pPr marL="1657350">
              <a:defRPr/>
            </a:pPr>
            <a:r>
              <a:rPr lang="en-US" dirty="0"/>
              <a:t>Married women came to be associated with domestic </a:t>
            </a:r>
            <a:r>
              <a:rPr lang="en-US" dirty="0" smtClean="0"/>
              <a:t>duties; men often were sole </a:t>
            </a:r>
            <a:r>
              <a:rPr lang="en-US" dirty="0"/>
              <a:t>wage </a:t>
            </a:r>
            <a:r>
              <a:rPr lang="en-US" dirty="0" smtClean="0"/>
              <a:t>earner</a:t>
            </a:r>
          </a:p>
          <a:p>
            <a:pPr marL="1371600" indent="-457200">
              <a:buFontTx/>
              <a:buNone/>
              <a:tabLst>
                <a:tab pos="1371600" algn="l"/>
              </a:tabLst>
              <a:defRPr/>
            </a:pPr>
            <a:r>
              <a:rPr lang="en-US" dirty="0" smtClean="0"/>
              <a:t>f.  Single </a:t>
            </a:r>
            <a:r>
              <a:rPr lang="en-US" dirty="0"/>
              <a:t>women and widows had much  </a:t>
            </a:r>
            <a:r>
              <a:rPr lang="en-US" dirty="0" smtClean="0"/>
              <a:t>   work </a:t>
            </a:r>
            <a:r>
              <a:rPr lang="en-US" dirty="0"/>
              <a:t>available, but that work commanded low wages and low </a:t>
            </a:r>
            <a:r>
              <a:rPr lang="en-US" dirty="0" smtClean="0"/>
              <a:t>skills</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Effect transition="in" filter="checkerboard(across)">
                                      <p:cBhvr>
                                        <p:cTn id="7" dur="500"/>
                                        <p:tgtEl>
                                          <p:spTgt spid="399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8">
                                            <p:txEl>
                                              <p:pRg st="2" end="2"/>
                                            </p:txEl>
                                          </p:spTgt>
                                        </p:tgtEl>
                                        <p:attrNameLst>
                                          <p:attrName>style.visibility</p:attrName>
                                        </p:attrNameLst>
                                      </p:cBhvr>
                                      <p:to>
                                        <p:strVal val="visible"/>
                                      </p:to>
                                    </p:set>
                                    <p:animEffect transition="in" filter="checkerboard(across)">
                                      <p:cBhvr>
                                        <p:cTn id="12" dur="500"/>
                                        <p:tgtEl>
                                          <p:spTgt spid="399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animEffect transition="in" filter="checkerboard(across)">
                                      <p:cBhvr>
                                        <p:cTn id="17" dur="500"/>
                                        <p:tgtEl>
                                          <p:spTgt spid="399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38">
                                            <p:txEl>
                                              <p:pRg st="4" end="4"/>
                                            </p:txEl>
                                          </p:spTgt>
                                        </p:tgtEl>
                                        <p:attrNameLst>
                                          <p:attrName>style.visibility</p:attrName>
                                        </p:attrNameLst>
                                      </p:cBhvr>
                                      <p:to>
                                        <p:strVal val="visible"/>
                                      </p:to>
                                    </p:set>
                                    <p:animEffect transition="in" filter="checkerboard(across)">
                                      <p:cBhvr>
                                        <p:cTn id="22"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0" indent="0" eaLnBrk="1" hangingPunct="1">
              <a:spcBef>
                <a:spcPts val="500"/>
              </a:spcBef>
              <a:buFontTx/>
              <a:buNone/>
              <a:defRPr/>
            </a:pPr>
            <a:r>
              <a:rPr lang="en-US" dirty="0" smtClean="0"/>
              <a:t>  B. Proto-Industrialization</a:t>
            </a:r>
          </a:p>
          <a:p>
            <a:pPr marL="812800" indent="-812800" eaLnBrk="1" hangingPunct="1">
              <a:spcBef>
                <a:spcPts val="500"/>
              </a:spcBef>
              <a:buFontTx/>
              <a:buNone/>
              <a:defRPr/>
            </a:pPr>
            <a:r>
              <a:rPr lang="en-US" dirty="0" smtClean="0"/>
              <a:t>      1. Rural industry was fundamental to the   	 growing economy in the 18</a:t>
            </a:r>
            <a:r>
              <a:rPr lang="en-US" baseline="30000" dirty="0" smtClean="0"/>
              <a:t>th</a:t>
            </a:r>
            <a:r>
              <a:rPr lang="en-US" dirty="0" smtClean="0"/>
              <a:t> century</a:t>
            </a:r>
          </a:p>
          <a:p>
            <a:pPr marL="812800" indent="-812800" eaLnBrk="1" hangingPunct="1">
              <a:spcBef>
                <a:spcPts val="500"/>
              </a:spcBef>
              <a:buFontTx/>
              <a:buNone/>
              <a:defRPr/>
            </a:pPr>
            <a:r>
              <a:rPr lang="en-US" dirty="0" smtClean="0"/>
              <a:t>      2. The cottage industry (“putting out”  	 system”</a:t>
            </a:r>
          </a:p>
          <a:p>
            <a:pPr marL="812800" indent="-812800" eaLnBrk="1" hangingPunct="1">
              <a:spcBef>
                <a:spcPts val="500"/>
              </a:spcBef>
              <a:buFontTx/>
              <a:buNone/>
              <a:defRPr/>
            </a:pPr>
            <a:r>
              <a:rPr lang="en-US" dirty="0" smtClean="0"/>
              <a:t>          a. Merchant-capitalists provided raw 	     materials to rural families who 	  	     produced finished or semi-finished 	     products and sent it back to the 	     merchants for payment	     </a:t>
            </a:r>
          </a:p>
          <a:p>
            <a:pPr marL="812800" indent="-812800" eaLnBrk="1" hangingPunct="1">
              <a:spcBef>
                <a:spcPts val="500"/>
              </a:spcBef>
              <a:buFontTx/>
              <a:buNone/>
              <a:defRPr/>
            </a:pPr>
            <a:r>
              <a:rPr lang="en-US" dirty="0" smtClean="0"/>
              <a:t>          b. Merchants sold goods for profit</a:t>
            </a:r>
          </a:p>
          <a:p>
            <a:pPr marL="812800" indent="-812800" eaLnBrk="1" hangingPunct="1">
              <a:spcBef>
                <a:spcPts val="500"/>
              </a:spcBef>
              <a:buFontTx/>
              <a:buNone/>
              <a:defRPr/>
            </a:pPr>
            <a:r>
              <a:rPr lang="en-US" dirty="0" smtClean="0"/>
              <a:t>          c. Wool cloth was most important</a:t>
            </a:r>
          </a:p>
          <a:p>
            <a:pPr marL="812800" indent="-812800" eaLnBrk="1" hangingPunct="1">
              <a:spcBef>
                <a:spcPts val="500"/>
              </a:spcBef>
              <a:buFontTx/>
              <a:buNone/>
              <a:defRPr/>
            </a:pPr>
            <a:r>
              <a:rPr lang="en-US" dirty="0" smtClean="0"/>
              <a:t>	  d. Essentially a family enterprise</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0">
                                            <p:txEl>
                                              <p:pRg st="5" end="5"/>
                                            </p:txEl>
                                          </p:spTgt>
                                        </p:tgtEl>
                                        <p:attrNameLst>
                                          <p:attrName>style.visibility</p:attrName>
                                        </p:attrNameLst>
                                      </p:cBhvr>
                                      <p:to>
                                        <p:strVal val="visible"/>
                                      </p:to>
                                    </p:set>
                                    <p:animEffect transition="in" filter="checkerboard(across)">
                                      <p:cBhvr>
                                        <p:cTn id="27" dur="500"/>
                                        <p:tgtEl>
                                          <p:spTgt spid="205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50">
                                            <p:txEl>
                                              <p:pRg st="6" end="6"/>
                                            </p:txEl>
                                          </p:spTgt>
                                        </p:tgtEl>
                                        <p:attrNameLst>
                                          <p:attrName>style.visibility</p:attrName>
                                        </p:attrNameLst>
                                      </p:cBhvr>
                                      <p:to>
                                        <p:strVal val="visible"/>
                                      </p:to>
                                    </p:set>
                                    <p:animEffect transition="in" filter="checkerboard(across)">
                                      <p:cBhvr>
                                        <p:cTn id="32" dur="500"/>
                                        <p:tgtEl>
                                          <p:spTgt spid="20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1600200" y="76200"/>
            <a:ext cx="7543800" cy="5486400"/>
          </a:xfrm>
        </p:spPr>
        <p:txBody>
          <a:bodyPr/>
          <a:lstStyle/>
          <a:p>
            <a:pPr eaLnBrk="1" hangingPunct="1">
              <a:buFontTx/>
              <a:buNone/>
              <a:defRPr/>
            </a:pPr>
            <a:r>
              <a:rPr lang="en-US" dirty="0" smtClean="0"/>
              <a:t>		4. Irish </a:t>
            </a:r>
            <a:r>
              <a:rPr lang="en-US" dirty="0"/>
              <a:t>workers increasingly came to </a:t>
            </a:r>
            <a:r>
              <a:rPr lang="en-US" dirty="0" smtClean="0"/>
              <a:t>	 	    Great </a:t>
            </a:r>
            <a:r>
              <a:rPr lang="en-US" dirty="0"/>
              <a:t>Britain and became urban </a:t>
            </a:r>
            <a:r>
              <a:rPr lang="en-US" dirty="0" smtClean="0"/>
              <a:t>	 	    workers.</a:t>
            </a:r>
          </a:p>
          <a:p>
            <a:pPr eaLnBrk="1" hangingPunct="1">
              <a:buFontTx/>
              <a:buNone/>
              <a:defRPr/>
            </a:pPr>
            <a:r>
              <a:rPr lang="en-US" dirty="0"/>
              <a:t> </a:t>
            </a:r>
            <a:r>
              <a:rPr lang="en-US" dirty="0" smtClean="0"/>
              <a:t>        5. The Industrial Revolution may have 	  	    prevented human catastrophes from 	  	    population growth</a:t>
            </a:r>
          </a:p>
          <a:p>
            <a:pPr eaLnBrk="1" hangingPunct="1">
              <a:buFontTx/>
              <a:buNone/>
              <a:defRPr/>
            </a:pPr>
            <a:r>
              <a:rPr lang="en-US" dirty="0"/>
              <a:t>	</a:t>
            </a:r>
            <a:r>
              <a:rPr lang="en-US" dirty="0" smtClean="0"/>
              <a:t>	    a. Overpopulation and rural poverty 	  	        was most severe in Ireland</a:t>
            </a:r>
          </a:p>
          <a:p>
            <a:pPr marL="2286000" indent="-457200" eaLnBrk="1" hangingPunct="1">
              <a:defRPr/>
            </a:pPr>
            <a:r>
              <a:rPr lang="en-US" dirty="0" smtClean="0"/>
              <a:t>Ireland did not industrialize</a:t>
            </a:r>
          </a:p>
          <a:p>
            <a:pPr eaLnBrk="1" hangingPunct="1">
              <a:buFontTx/>
              <a:buNone/>
              <a:defRPr/>
            </a:pPr>
            <a:r>
              <a:rPr lang="en-US" dirty="0" smtClean="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Effect transition="in" filter="wipe(down)">
                                      <p:cBhvr>
                                        <p:cTn id="7" dur="500"/>
                                        <p:tgtEl>
                                          <p:spTgt spid="399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938">
                                            <p:txEl>
                                              <p:pRg st="2" end="2"/>
                                            </p:txEl>
                                          </p:spTgt>
                                        </p:tgtEl>
                                        <p:attrNameLst>
                                          <p:attrName>style.visibility</p:attrName>
                                        </p:attrNameLst>
                                      </p:cBhvr>
                                      <p:to>
                                        <p:strVal val="visible"/>
                                      </p:to>
                                    </p:set>
                                    <p:animEffect transition="in" filter="wipe(down)">
                                      <p:cBhvr>
                                        <p:cTn id="12" dur="500"/>
                                        <p:tgtEl>
                                          <p:spTgt spid="399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animEffect transition="in" filter="wipe(down)">
                                      <p:cBhvr>
                                        <p:cTn id="17" dur="500"/>
                                        <p:tgtEl>
                                          <p:spTgt spid="39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1600200" y="76200"/>
            <a:ext cx="7543800" cy="6400800"/>
          </a:xfrm>
        </p:spPr>
        <p:txBody>
          <a:bodyPr/>
          <a:lstStyle/>
          <a:p>
            <a:pPr eaLnBrk="1" hangingPunct="1">
              <a:spcBef>
                <a:spcPts val="0"/>
              </a:spcBef>
              <a:buFontTx/>
              <a:buNone/>
              <a:defRPr/>
            </a:pPr>
            <a:r>
              <a:rPr lang="en-US" dirty="0" smtClean="0"/>
              <a:t>	</a:t>
            </a:r>
            <a:r>
              <a:rPr lang="en-US" dirty="0"/>
              <a:t> </a:t>
            </a:r>
            <a:r>
              <a:rPr lang="en-US" dirty="0" smtClean="0"/>
              <a:t>         b. </a:t>
            </a:r>
            <a:r>
              <a:rPr lang="en-US" b="1" dirty="0" smtClean="0"/>
              <a:t>Irish Potato Famine </a:t>
            </a:r>
            <a:r>
              <a:rPr lang="en-US" dirty="0" smtClean="0"/>
              <a:t>in 1840s</a:t>
            </a:r>
          </a:p>
          <a:p>
            <a:pPr marL="2057400" indent="-400050" eaLnBrk="1" hangingPunct="1">
              <a:spcBef>
                <a:spcPts val="0"/>
              </a:spcBef>
              <a:defRPr/>
            </a:pPr>
            <a:r>
              <a:rPr lang="en-US" dirty="0" smtClean="0"/>
              <a:t>Population was mostly Irish-Catholic peasants</a:t>
            </a:r>
          </a:p>
          <a:p>
            <a:pPr marL="2057400" indent="-400050" eaLnBrk="1" hangingPunct="1">
              <a:spcBef>
                <a:spcPts val="0"/>
              </a:spcBef>
              <a:defRPr/>
            </a:pPr>
            <a:r>
              <a:rPr lang="en-US" dirty="0" smtClean="0"/>
              <a:t>Disease in potato crop increased along with human fever epidemics</a:t>
            </a:r>
          </a:p>
          <a:p>
            <a:pPr marL="2057400" indent="-400050" eaLnBrk="1" hangingPunct="1">
              <a:spcBef>
                <a:spcPts val="0"/>
              </a:spcBef>
              <a:defRPr/>
            </a:pPr>
            <a:r>
              <a:rPr lang="en-US" dirty="0" smtClean="0"/>
              <a:t>Results</a:t>
            </a:r>
          </a:p>
          <a:p>
            <a:pPr marL="2400300" eaLnBrk="1" hangingPunct="1">
              <a:spcBef>
                <a:spcPts val="0"/>
              </a:spcBef>
              <a:buFont typeface="Courier New" panose="02070309020205020404" pitchFamily="49" charset="0"/>
              <a:buChar char="o"/>
              <a:defRPr/>
            </a:pPr>
            <a:r>
              <a:rPr lang="en-US" dirty="0" smtClean="0"/>
              <a:t>1.5 million dead or unborn</a:t>
            </a:r>
          </a:p>
          <a:p>
            <a:pPr marL="2400300" eaLnBrk="1" hangingPunct="1">
              <a:spcBef>
                <a:spcPts val="0"/>
              </a:spcBef>
              <a:buFont typeface="Courier New" panose="02070309020205020404" pitchFamily="49" charset="0"/>
              <a:buChar char="o"/>
              <a:defRPr/>
            </a:pPr>
            <a:r>
              <a:rPr lang="en-US" dirty="0" smtClean="0"/>
              <a:t>2 million fled between 1840 and 1855</a:t>
            </a:r>
          </a:p>
          <a:p>
            <a:pPr marL="2400300" eaLnBrk="1" hangingPunct="1">
              <a:spcBef>
                <a:spcPts val="0"/>
              </a:spcBef>
              <a:buFont typeface="Courier New" panose="02070309020205020404" pitchFamily="49" charset="0"/>
              <a:buChar char="o"/>
              <a:defRPr/>
            </a:pPr>
            <a:r>
              <a:rPr lang="en-US" dirty="0" smtClean="0"/>
              <a:t>By 1911, Irish population was only 4.4 million compared to 8 million in 1845</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Effect transition="in" filter="checkerboard(across)">
                                      <p:cBhvr>
                                        <p:cTn id="7" dur="500"/>
                                        <p:tgtEl>
                                          <p:spTgt spid="399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938">
                                            <p:txEl>
                                              <p:pRg st="2" end="2"/>
                                            </p:txEl>
                                          </p:spTgt>
                                        </p:tgtEl>
                                        <p:attrNameLst>
                                          <p:attrName>style.visibility</p:attrName>
                                        </p:attrNameLst>
                                      </p:cBhvr>
                                      <p:to>
                                        <p:strVal val="visible"/>
                                      </p:to>
                                    </p:set>
                                    <p:animEffect transition="in" filter="checkerboard(across)">
                                      <p:cBhvr>
                                        <p:cTn id="12" dur="500"/>
                                        <p:tgtEl>
                                          <p:spTgt spid="399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38">
                                            <p:txEl>
                                              <p:pRg st="3" end="3"/>
                                            </p:txEl>
                                          </p:spTgt>
                                        </p:tgtEl>
                                        <p:attrNameLst>
                                          <p:attrName>style.visibility</p:attrName>
                                        </p:attrNameLst>
                                      </p:cBhvr>
                                      <p:to>
                                        <p:strVal val="visible"/>
                                      </p:to>
                                    </p:set>
                                    <p:animEffect transition="in" filter="checkerboard(across)">
                                      <p:cBhvr>
                                        <p:cTn id="17" dur="500"/>
                                        <p:tgtEl>
                                          <p:spTgt spid="399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38">
                                            <p:txEl>
                                              <p:pRg st="4" end="4"/>
                                            </p:txEl>
                                          </p:spTgt>
                                        </p:tgtEl>
                                        <p:attrNameLst>
                                          <p:attrName>style.visibility</p:attrName>
                                        </p:attrNameLst>
                                      </p:cBhvr>
                                      <p:to>
                                        <p:strVal val="visible"/>
                                      </p:to>
                                    </p:set>
                                    <p:animEffect transition="in" filter="checkerboard(across)">
                                      <p:cBhvr>
                                        <p:cTn id="22" dur="500"/>
                                        <p:tgtEl>
                                          <p:spTgt spid="3993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938">
                                            <p:txEl>
                                              <p:pRg st="5" end="5"/>
                                            </p:txEl>
                                          </p:spTgt>
                                        </p:tgtEl>
                                        <p:attrNameLst>
                                          <p:attrName>style.visibility</p:attrName>
                                        </p:attrNameLst>
                                      </p:cBhvr>
                                      <p:to>
                                        <p:strVal val="visible"/>
                                      </p:to>
                                    </p:set>
                                    <p:animEffect transition="in" filter="checkerboard(across)">
                                      <p:cBhvr>
                                        <p:cTn id="27" dur="500"/>
                                        <p:tgtEl>
                                          <p:spTgt spid="3993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9938">
                                            <p:txEl>
                                              <p:pRg st="6" end="6"/>
                                            </p:txEl>
                                          </p:spTgt>
                                        </p:tgtEl>
                                        <p:attrNameLst>
                                          <p:attrName>style.visibility</p:attrName>
                                        </p:attrNameLst>
                                      </p:cBhvr>
                                      <p:to>
                                        <p:strVal val="visible"/>
                                      </p:to>
                                    </p:set>
                                    <p:animEffect transition="in" filter="checkerboard(across)">
                                      <p:cBhvr>
                                        <p:cTn id="32" dur="500"/>
                                        <p:tgtEl>
                                          <p:spTgt spid="399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p:nvPr>
        </p:nvSpPr>
        <p:spPr>
          <a:xfrm>
            <a:off x="1600200" y="76200"/>
            <a:ext cx="7543800" cy="6400800"/>
          </a:xfrm>
        </p:spPr>
        <p:txBody>
          <a:bodyPr/>
          <a:lstStyle/>
          <a:p>
            <a:pPr eaLnBrk="1" hangingPunct="1">
              <a:spcBef>
                <a:spcPts val="0"/>
              </a:spcBef>
              <a:buFontTx/>
              <a:buNone/>
              <a:defRPr/>
            </a:pPr>
            <a:r>
              <a:rPr lang="en-US" dirty="0" smtClean="0"/>
              <a:t>	</a:t>
            </a:r>
            <a:r>
              <a:rPr lang="en-US" dirty="0"/>
              <a:t> </a:t>
            </a:r>
            <a:r>
              <a:rPr lang="en-US" dirty="0" smtClean="0"/>
              <a:t>         c. Rapid </a:t>
            </a:r>
            <a:r>
              <a:rPr lang="en-US" dirty="0"/>
              <a:t>population growth, as in </a:t>
            </a:r>
            <a:r>
              <a:rPr lang="en-US" dirty="0" smtClean="0"/>
              <a:t>	  	        Ireland</a:t>
            </a:r>
            <a:r>
              <a:rPr lang="en-US" dirty="0"/>
              <a:t>, without industrialization </a:t>
            </a:r>
            <a:r>
              <a:rPr lang="en-US" dirty="0" smtClean="0"/>
              <a:t>	  	        may </a:t>
            </a:r>
            <a:r>
              <a:rPr lang="en-US" dirty="0"/>
              <a:t>have led to similar results in </a:t>
            </a:r>
            <a:r>
              <a:rPr lang="en-US" dirty="0" smtClean="0"/>
              <a:t>	  	        other </a:t>
            </a:r>
            <a:r>
              <a:rPr lang="en-US" dirty="0"/>
              <a:t>parts of Europe as in Irish </a:t>
            </a:r>
            <a:r>
              <a:rPr lang="en-US" dirty="0" smtClean="0"/>
              <a:t>	  	        potato </a:t>
            </a:r>
            <a:r>
              <a:rPr lang="en-US" dirty="0"/>
              <a:t>famine.</a:t>
            </a:r>
          </a:p>
          <a:p>
            <a:pPr marL="2057400" eaLnBrk="1" hangingPunct="1">
              <a:spcBef>
                <a:spcPts val="0"/>
              </a:spcBef>
              <a:buFontTx/>
              <a:buNone/>
              <a:defRPr/>
            </a:pPr>
            <a:r>
              <a:rPr lang="en-US" dirty="0"/>
              <a:t>•	e.g. Central Russia, western Germany, and southern Italy were vulnerable: overpopulation, acute poverty, and reliance on the potato.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anim calcmode="lin" valueType="num">
                                      <p:cBhvr additive="base">
                                        <p:cTn id="7" dur="5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p:nvPr>
        </p:nvSpPr>
        <p:spPr>
          <a:xfrm>
            <a:off x="1638300" y="28575"/>
            <a:ext cx="7505700" cy="5486400"/>
          </a:xfrm>
        </p:spPr>
        <p:txBody>
          <a:bodyPr/>
          <a:lstStyle/>
          <a:p>
            <a:pPr marL="0" indent="0" eaLnBrk="1" hangingPunct="1">
              <a:spcBef>
                <a:spcPts val="0"/>
              </a:spcBef>
              <a:buFontTx/>
              <a:buNone/>
              <a:defRPr/>
            </a:pPr>
            <a:r>
              <a:rPr lang="en-US" sz="2800" dirty="0" smtClean="0"/>
              <a:t>VI. Historical debate on Industrial Revolution</a:t>
            </a:r>
          </a:p>
          <a:p>
            <a:pPr marL="812800" indent="-812800" eaLnBrk="1" hangingPunct="1">
              <a:spcBef>
                <a:spcPts val="0"/>
              </a:spcBef>
              <a:buFontTx/>
              <a:buNone/>
              <a:defRPr/>
            </a:pPr>
            <a:r>
              <a:rPr lang="en-US" sz="2800" dirty="0"/>
              <a:t> </a:t>
            </a:r>
            <a:r>
              <a:rPr lang="en-US" sz="2800" dirty="0" smtClean="0"/>
              <a:t>  A</a:t>
            </a:r>
            <a:r>
              <a:rPr lang="en-US" sz="2800" dirty="0"/>
              <a:t>.	Capitalists view it as a positive step toward fulfilling human wants and needs.</a:t>
            </a:r>
          </a:p>
          <a:p>
            <a:pPr marL="1371600" indent="-457200" eaLnBrk="1" hangingPunct="1">
              <a:spcBef>
                <a:spcPts val="0"/>
              </a:spcBef>
              <a:buFontTx/>
              <a:buNone/>
              <a:defRPr/>
            </a:pPr>
            <a:r>
              <a:rPr lang="en-US" sz="2800" dirty="0"/>
              <a:t>1.	</a:t>
            </a:r>
            <a:r>
              <a:rPr lang="en-US" sz="2800" dirty="0" smtClean="0"/>
              <a:t>Industrial </a:t>
            </a:r>
            <a:r>
              <a:rPr lang="en-US" sz="2800" dirty="0"/>
              <a:t>Revolution </a:t>
            </a:r>
            <a:r>
              <a:rPr lang="en-US" sz="2800" dirty="0" smtClean="0"/>
              <a:t>replaced </a:t>
            </a:r>
            <a:r>
              <a:rPr lang="en-US" sz="2800" dirty="0"/>
              <a:t>back-breaking human </a:t>
            </a:r>
            <a:r>
              <a:rPr lang="en-US" sz="2800" dirty="0" smtClean="0"/>
              <a:t>labor</a:t>
            </a:r>
            <a:endParaRPr lang="en-US" sz="2800" dirty="0"/>
          </a:p>
          <a:p>
            <a:pPr marL="1371600" indent="-457200" eaLnBrk="1" hangingPunct="1">
              <a:spcBef>
                <a:spcPts val="0"/>
              </a:spcBef>
              <a:buFontTx/>
              <a:buNone/>
              <a:defRPr/>
            </a:pPr>
            <a:r>
              <a:rPr lang="en-US" sz="2800" dirty="0"/>
              <a:t>2.	</a:t>
            </a:r>
            <a:r>
              <a:rPr lang="en-US" sz="2800" dirty="0" smtClean="0"/>
              <a:t>Increased wealth for </a:t>
            </a:r>
            <a:r>
              <a:rPr lang="en-US" sz="2800" dirty="0"/>
              <a:t>human </a:t>
            </a:r>
            <a:r>
              <a:rPr lang="en-US" sz="2800" dirty="0" smtClean="0"/>
              <a:t>consumption</a:t>
            </a:r>
            <a:endParaRPr lang="en-US" sz="2800" dirty="0"/>
          </a:p>
          <a:p>
            <a:pPr marL="1371600" indent="-457200" eaLnBrk="1" hangingPunct="1">
              <a:spcBef>
                <a:spcPts val="0"/>
              </a:spcBef>
              <a:buFontTx/>
              <a:buNone/>
              <a:defRPr/>
            </a:pPr>
            <a:r>
              <a:rPr lang="en-US" sz="2800" dirty="0"/>
              <a:t>3.	Vast amounts of food, clothing and energy were produced and distributed to </a:t>
            </a:r>
            <a:r>
              <a:rPr lang="en-US" sz="2800" dirty="0" smtClean="0"/>
              <a:t>workers </a:t>
            </a:r>
            <a:r>
              <a:rPr lang="en-US" sz="2800" dirty="0"/>
              <a:t>of the </a:t>
            </a:r>
            <a:r>
              <a:rPr lang="en-US" sz="2800" dirty="0" smtClean="0"/>
              <a:t>world</a:t>
            </a:r>
            <a:endParaRPr lang="en-US" sz="2800" dirty="0"/>
          </a:p>
          <a:p>
            <a:pPr marL="1371600" indent="-457200" eaLnBrk="1" hangingPunct="1">
              <a:spcBef>
                <a:spcPts val="0"/>
              </a:spcBef>
              <a:buFontTx/>
              <a:buNone/>
              <a:defRPr/>
            </a:pPr>
            <a:r>
              <a:rPr lang="en-US" sz="2800" dirty="0"/>
              <a:t>4.	Luxuries were made </a:t>
            </a:r>
            <a:r>
              <a:rPr lang="en-US" sz="2800" dirty="0" smtClean="0"/>
              <a:t>commonplace</a:t>
            </a:r>
            <a:endParaRPr lang="en-US" sz="2800" dirty="0"/>
          </a:p>
          <a:p>
            <a:pPr marL="1371600" indent="-457200" eaLnBrk="1" hangingPunct="1">
              <a:spcBef>
                <a:spcPts val="0"/>
              </a:spcBef>
              <a:buFontTx/>
              <a:buNone/>
              <a:defRPr/>
            </a:pPr>
            <a:r>
              <a:rPr lang="en-US" sz="2800" dirty="0"/>
              <a:t>5.	Life-expectancy increased</a:t>
            </a:r>
          </a:p>
          <a:p>
            <a:pPr marL="1371600" indent="-457200" eaLnBrk="1" hangingPunct="1">
              <a:spcBef>
                <a:spcPts val="0"/>
              </a:spcBef>
              <a:buFontTx/>
              <a:buNone/>
              <a:defRPr/>
            </a:pPr>
            <a:r>
              <a:rPr lang="en-US" sz="2800" dirty="0"/>
              <a:t>6.	Leisure time made more </a:t>
            </a:r>
            <a:r>
              <a:rPr lang="en-US" sz="2800" dirty="0" smtClean="0"/>
              <a:t>enjoyable</a:t>
            </a:r>
            <a:endParaRPr lang="en-US" sz="2800" dirty="0"/>
          </a:p>
          <a:p>
            <a:pPr marL="1371600" indent="-457200" eaLnBrk="1" hangingPunct="1">
              <a:spcBef>
                <a:spcPts val="0"/>
              </a:spcBef>
              <a:buFontTx/>
              <a:buNone/>
              <a:defRPr/>
            </a:pPr>
            <a:r>
              <a:rPr lang="en-US" sz="2800" dirty="0"/>
              <a:t>7.	Human catastrophe, like Ireland, was largely avoided in areas experiencing </a:t>
            </a:r>
            <a:r>
              <a:rPr lang="en-US" sz="2800" dirty="0" smtClean="0"/>
              <a:t>industrialization</a:t>
            </a:r>
            <a:endParaRPr 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anim calcmode="lin" valueType="num">
                                      <p:cBhvr additive="base">
                                        <p:cTn id="7" dur="500" fill="hold"/>
                                        <p:tgtEl>
                                          <p:spTgt spid="1157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5714">
                                            <p:txEl>
                                              <p:pRg st="2" end="2"/>
                                            </p:txEl>
                                          </p:spTgt>
                                        </p:tgtEl>
                                        <p:attrNameLst>
                                          <p:attrName>style.visibility</p:attrName>
                                        </p:attrNameLst>
                                      </p:cBhvr>
                                      <p:to>
                                        <p:strVal val="visible"/>
                                      </p:to>
                                    </p:set>
                                    <p:anim calcmode="lin" valueType="num">
                                      <p:cBhvr additive="base">
                                        <p:cTn id="13" dur="500" fill="hold"/>
                                        <p:tgtEl>
                                          <p:spTgt spid="11571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5714">
                                            <p:txEl>
                                              <p:pRg st="3" end="3"/>
                                            </p:txEl>
                                          </p:spTgt>
                                        </p:tgtEl>
                                        <p:attrNameLst>
                                          <p:attrName>style.visibility</p:attrName>
                                        </p:attrNameLst>
                                      </p:cBhvr>
                                      <p:to>
                                        <p:strVal val="visible"/>
                                      </p:to>
                                    </p:set>
                                    <p:anim calcmode="lin" valueType="num">
                                      <p:cBhvr additive="base">
                                        <p:cTn id="19" dur="500" fill="hold"/>
                                        <p:tgtEl>
                                          <p:spTgt spid="11571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5714">
                                            <p:txEl>
                                              <p:pRg st="4" end="4"/>
                                            </p:txEl>
                                          </p:spTgt>
                                        </p:tgtEl>
                                        <p:attrNameLst>
                                          <p:attrName>style.visibility</p:attrName>
                                        </p:attrNameLst>
                                      </p:cBhvr>
                                      <p:to>
                                        <p:strVal val="visible"/>
                                      </p:to>
                                    </p:set>
                                    <p:anim calcmode="lin" valueType="num">
                                      <p:cBhvr additive="base">
                                        <p:cTn id="25" dur="500" fill="hold"/>
                                        <p:tgtEl>
                                          <p:spTgt spid="11571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5714">
                                            <p:txEl>
                                              <p:pRg st="5" end="5"/>
                                            </p:txEl>
                                          </p:spTgt>
                                        </p:tgtEl>
                                        <p:attrNameLst>
                                          <p:attrName>style.visibility</p:attrName>
                                        </p:attrNameLst>
                                      </p:cBhvr>
                                      <p:to>
                                        <p:strVal val="visible"/>
                                      </p:to>
                                    </p:set>
                                    <p:anim calcmode="lin" valueType="num">
                                      <p:cBhvr additive="base">
                                        <p:cTn id="31" dur="500" fill="hold"/>
                                        <p:tgtEl>
                                          <p:spTgt spid="11571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57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5714">
                                            <p:txEl>
                                              <p:pRg st="6" end="6"/>
                                            </p:txEl>
                                          </p:spTgt>
                                        </p:tgtEl>
                                        <p:attrNameLst>
                                          <p:attrName>style.visibility</p:attrName>
                                        </p:attrNameLst>
                                      </p:cBhvr>
                                      <p:to>
                                        <p:strVal val="visible"/>
                                      </p:to>
                                    </p:set>
                                    <p:anim calcmode="lin" valueType="num">
                                      <p:cBhvr additive="base">
                                        <p:cTn id="37" dur="500" fill="hold"/>
                                        <p:tgtEl>
                                          <p:spTgt spid="11571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57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15714">
                                            <p:txEl>
                                              <p:pRg st="7" end="7"/>
                                            </p:txEl>
                                          </p:spTgt>
                                        </p:tgtEl>
                                        <p:attrNameLst>
                                          <p:attrName>style.visibility</p:attrName>
                                        </p:attrNameLst>
                                      </p:cBhvr>
                                      <p:to>
                                        <p:strVal val="visible"/>
                                      </p:to>
                                    </p:set>
                                    <p:anim calcmode="lin" valueType="num">
                                      <p:cBhvr additive="base">
                                        <p:cTn id="43" dur="500" fill="hold"/>
                                        <p:tgtEl>
                                          <p:spTgt spid="11571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7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5714">
                                            <p:txEl>
                                              <p:pRg st="8" end="8"/>
                                            </p:txEl>
                                          </p:spTgt>
                                        </p:tgtEl>
                                        <p:attrNameLst>
                                          <p:attrName>style.visibility</p:attrName>
                                        </p:attrNameLst>
                                      </p:cBhvr>
                                      <p:to>
                                        <p:strVal val="visible"/>
                                      </p:to>
                                    </p:set>
                                    <p:anim calcmode="lin" valueType="num">
                                      <p:cBhvr additive="base">
                                        <p:cTn id="49" dur="500" fill="hold"/>
                                        <p:tgtEl>
                                          <p:spTgt spid="115714">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571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p:nvPr>
        </p:nvSpPr>
        <p:spPr>
          <a:xfrm>
            <a:off x="1638300" y="28575"/>
            <a:ext cx="7505700" cy="5486400"/>
          </a:xfrm>
        </p:spPr>
        <p:txBody>
          <a:bodyPr/>
          <a:lstStyle/>
          <a:p>
            <a:pPr marL="742950" indent="-742950">
              <a:buFontTx/>
              <a:buNone/>
              <a:defRPr/>
            </a:pPr>
            <a:r>
              <a:rPr lang="en-US" dirty="0"/>
              <a:t> </a:t>
            </a:r>
            <a:r>
              <a:rPr lang="en-US" dirty="0" smtClean="0"/>
              <a:t>  B. Socialists and communists </a:t>
            </a:r>
            <a:r>
              <a:rPr lang="en-US" dirty="0"/>
              <a:t>view it as the  </a:t>
            </a:r>
            <a:r>
              <a:rPr lang="en-US" dirty="0" smtClean="0"/>
              <a:t>   further </a:t>
            </a:r>
            <a:r>
              <a:rPr lang="en-US" dirty="0"/>
              <a:t>exploitation of the have-nots by the haves.</a:t>
            </a:r>
          </a:p>
          <a:p>
            <a:pPr marL="1143000" indent="-400050">
              <a:buFontTx/>
              <a:buNone/>
              <a:defRPr/>
            </a:pPr>
            <a:r>
              <a:rPr lang="en-US" dirty="0" smtClean="0"/>
              <a:t>1. Workers </a:t>
            </a:r>
            <a:r>
              <a:rPr lang="en-US" dirty="0"/>
              <a:t>did not begin to share </a:t>
            </a:r>
            <a:r>
              <a:rPr lang="en-US" dirty="0" smtClean="0"/>
              <a:t>in the </a:t>
            </a:r>
            <a:r>
              <a:rPr lang="en-US" dirty="0"/>
              <a:t>dramatic increase in standard of living until 2</a:t>
            </a:r>
            <a:r>
              <a:rPr lang="en-US" baseline="30000" dirty="0"/>
              <a:t>nd</a:t>
            </a:r>
            <a:r>
              <a:rPr lang="en-US" dirty="0"/>
              <a:t> half of 19</a:t>
            </a:r>
            <a:r>
              <a:rPr lang="en-US" baseline="30000" dirty="0"/>
              <a:t>th</a:t>
            </a:r>
            <a:r>
              <a:rPr lang="en-US" dirty="0"/>
              <a:t> century due to low wages, poor working conditions, etc.</a:t>
            </a:r>
          </a:p>
          <a:p>
            <a:pPr marL="1143000" indent="-400050">
              <a:buFontTx/>
              <a:buNone/>
              <a:defRPr/>
            </a:pPr>
            <a:r>
              <a:rPr lang="en-US" dirty="0" smtClean="0"/>
              <a:t>2.  During the first </a:t>
            </a:r>
            <a:r>
              <a:rPr lang="en-US" dirty="0"/>
              <a:t>century of industrialism the wealth created went almost exclusively to the entrepreneur and the owner of capital—the middle class.</a:t>
            </a:r>
          </a:p>
          <a:p>
            <a:pPr marL="812800" indent="-812800" eaLnBrk="1" hangingPunct="1">
              <a:buFontTx/>
              <a:buNone/>
              <a:defRPr/>
            </a:pPr>
            <a:endParaRPr lang="en-US"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animEffect transition="in" filter="wipe(down)">
                                      <p:cBhvr>
                                        <p:cTn id="7" dur="500"/>
                                        <p:tgtEl>
                                          <p:spTgt spid="1157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5714">
                                            <p:txEl>
                                              <p:pRg st="2" end="2"/>
                                            </p:txEl>
                                          </p:spTgt>
                                        </p:tgtEl>
                                        <p:attrNameLst>
                                          <p:attrName>style.visibility</p:attrName>
                                        </p:attrNameLst>
                                      </p:cBhvr>
                                      <p:to>
                                        <p:strVal val="visible"/>
                                      </p:to>
                                    </p:set>
                                    <p:animEffect transition="in" filter="wipe(down)">
                                      <p:cBhvr>
                                        <p:cTn id="12" dur="500"/>
                                        <p:tgtEl>
                                          <p:spTgt spid="1157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1" name="Oval 21"/>
          <p:cNvSpPr>
            <a:spLocks noChangeArrowheads="1"/>
          </p:cNvSpPr>
          <p:nvPr/>
        </p:nvSpPr>
        <p:spPr bwMode="auto">
          <a:xfrm>
            <a:off x="685800" y="4191000"/>
            <a:ext cx="2362200" cy="10668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02" name="Oval 2"/>
          <p:cNvSpPr>
            <a:spLocks noChangeArrowheads="1"/>
          </p:cNvSpPr>
          <p:nvPr/>
        </p:nvSpPr>
        <p:spPr bwMode="auto">
          <a:xfrm>
            <a:off x="2971800" y="2057400"/>
            <a:ext cx="3505200" cy="1676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03" name="Text Box 3"/>
          <p:cNvSpPr txBox="1">
            <a:spLocks noChangeArrowheads="1"/>
          </p:cNvSpPr>
          <p:nvPr/>
        </p:nvSpPr>
        <p:spPr bwMode="auto">
          <a:xfrm>
            <a:off x="3124200" y="2667000"/>
            <a:ext cx="34290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a:t>Industrial Revolution</a:t>
            </a:r>
          </a:p>
        </p:txBody>
      </p:sp>
      <p:sp>
        <p:nvSpPr>
          <p:cNvPr id="51204" name="Line 4"/>
          <p:cNvSpPr>
            <a:spLocks noChangeShapeType="1"/>
          </p:cNvSpPr>
          <p:nvPr/>
        </p:nvSpPr>
        <p:spPr bwMode="auto">
          <a:xfrm flipH="1">
            <a:off x="1828800" y="3276600"/>
            <a:ext cx="1295400" cy="762000"/>
          </a:xfrm>
          <a:prstGeom prst="line">
            <a:avLst/>
          </a:prstGeom>
          <a:noFill/>
          <a:ln w="9525">
            <a:solidFill>
              <a:schemeClr val="tx1"/>
            </a:solidFill>
            <a:round/>
            <a:headEnd/>
            <a:tailEnd type="triangle" w="med" len="med"/>
          </a:ln>
          <a:effectLst/>
        </p:spPr>
        <p:txBody>
          <a:bodyPr/>
          <a:lstStyle/>
          <a:p>
            <a:endParaRPr lang="en-GB"/>
          </a:p>
        </p:txBody>
      </p:sp>
      <p:sp>
        <p:nvSpPr>
          <p:cNvPr id="51206" name="Oval 6"/>
          <p:cNvSpPr>
            <a:spLocks noChangeArrowheads="1"/>
          </p:cNvSpPr>
          <p:nvPr/>
        </p:nvSpPr>
        <p:spPr bwMode="auto">
          <a:xfrm>
            <a:off x="533400" y="1524000"/>
            <a:ext cx="1905000" cy="7620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07" name="Text Box 7"/>
          <p:cNvSpPr txBox="1">
            <a:spLocks noChangeArrowheads="1"/>
          </p:cNvSpPr>
          <p:nvPr/>
        </p:nvSpPr>
        <p:spPr bwMode="auto">
          <a:xfrm>
            <a:off x="762000" y="4495800"/>
            <a:ext cx="2133600" cy="457200"/>
          </a:xfrm>
          <a:prstGeom prst="rect">
            <a:avLst/>
          </a:prstGeom>
          <a:noFill/>
          <a:ln w="9525">
            <a:noFill/>
            <a:miter lim="800000"/>
            <a:headEnd/>
            <a:tailEnd/>
          </a:ln>
          <a:effectLst/>
        </p:spPr>
        <p:txBody>
          <a:bodyPr>
            <a:spAutoFit/>
          </a:bodyPr>
          <a:lstStyle/>
          <a:p>
            <a:pPr algn="ctr" eaLnBrk="1" hangingPunct="1">
              <a:spcBef>
                <a:spcPct val="50000"/>
              </a:spcBef>
            </a:pPr>
            <a:r>
              <a:rPr lang="en-US"/>
              <a:t>Urbanization</a:t>
            </a:r>
          </a:p>
        </p:txBody>
      </p:sp>
      <p:sp>
        <p:nvSpPr>
          <p:cNvPr id="51208" name="Line 8"/>
          <p:cNvSpPr>
            <a:spLocks noChangeShapeType="1"/>
          </p:cNvSpPr>
          <p:nvPr/>
        </p:nvSpPr>
        <p:spPr bwMode="auto">
          <a:xfrm>
            <a:off x="4724400" y="3733800"/>
            <a:ext cx="0" cy="609600"/>
          </a:xfrm>
          <a:prstGeom prst="line">
            <a:avLst/>
          </a:prstGeom>
          <a:noFill/>
          <a:ln w="9525">
            <a:solidFill>
              <a:schemeClr val="tx1"/>
            </a:solidFill>
            <a:round/>
            <a:headEnd/>
            <a:tailEnd type="triangle" w="med" len="med"/>
          </a:ln>
          <a:effectLst/>
        </p:spPr>
        <p:txBody>
          <a:bodyPr/>
          <a:lstStyle/>
          <a:p>
            <a:endParaRPr lang="en-GB"/>
          </a:p>
        </p:txBody>
      </p:sp>
      <p:sp>
        <p:nvSpPr>
          <p:cNvPr id="51209" name="Oval 9"/>
          <p:cNvSpPr>
            <a:spLocks noChangeArrowheads="1"/>
          </p:cNvSpPr>
          <p:nvPr/>
        </p:nvSpPr>
        <p:spPr bwMode="auto">
          <a:xfrm>
            <a:off x="3505200" y="4419600"/>
            <a:ext cx="2362200" cy="10668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10" name="Text Box 10"/>
          <p:cNvSpPr txBox="1">
            <a:spLocks noChangeArrowheads="1"/>
          </p:cNvSpPr>
          <p:nvPr/>
        </p:nvSpPr>
        <p:spPr bwMode="auto">
          <a:xfrm>
            <a:off x="3733800" y="4495800"/>
            <a:ext cx="2057400" cy="822325"/>
          </a:xfrm>
          <a:prstGeom prst="rect">
            <a:avLst/>
          </a:prstGeom>
          <a:noFill/>
          <a:ln w="9525">
            <a:noFill/>
            <a:miter lim="800000"/>
            <a:headEnd/>
            <a:tailEnd/>
          </a:ln>
          <a:effectLst/>
        </p:spPr>
        <p:txBody>
          <a:bodyPr>
            <a:spAutoFit/>
          </a:bodyPr>
          <a:lstStyle/>
          <a:p>
            <a:pPr algn="ctr" eaLnBrk="1" hangingPunct="1">
              <a:spcBef>
                <a:spcPct val="50000"/>
              </a:spcBef>
            </a:pPr>
            <a:r>
              <a:rPr lang="en-US"/>
              <a:t>New class structure</a:t>
            </a:r>
          </a:p>
        </p:txBody>
      </p:sp>
      <p:sp>
        <p:nvSpPr>
          <p:cNvPr id="51211" name="Line 11"/>
          <p:cNvSpPr>
            <a:spLocks noChangeShapeType="1"/>
          </p:cNvSpPr>
          <p:nvPr/>
        </p:nvSpPr>
        <p:spPr bwMode="auto">
          <a:xfrm flipH="1">
            <a:off x="3352800" y="5334000"/>
            <a:ext cx="457200" cy="685800"/>
          </a:xfrm>
          <a:prstGeom prst="line">
            <a:avLst/>
          </a:prstGeom>
          <a:noFill/>
          <a:ln w="9525">
            <a:solidFill>
              <a:schemeClr val="tx1"/>
            </a:solidFill>
            <a:round/>
            <a:headEnd/>
            <a:tailEnd/>
          </a:ln>
          <a:effectLst/>
        </p:spPr>
        <p:txBody>
          <a:bodyPr/>
          <a:lstStyle/>
          <a:p>
            <a:endParaRPr lang="en-GB"/>
          </a:p>
        </p:txBody>
      </p:sp>
      <p:sp>
        <p:nvSpPr>
          <p:cNvPr id="51212" name="Text Box 12"/>
          <p:cNvSpPr txBox="1">
            <a:spLocks noChangeArrowheads="1"/>
          </p:cNvSpPr>
          <p:nvPr/>
        </p:nvSpPr>
        <p:spPr bwMode="auto">
          <a:xfrm>
            <a:off x="2362200" y="5943600"/>
            <a:ext cx="1905000" cy="457200"/>
          </a:xfrm>
          <a:prstGeom prst="rect">
            <a:avLst/>
          </a:prstGeom>
          <a:noFill/>
          <a:ln w="9525">
            <a:noFill/>
            <a:miter lim="800000"/>
            <a:headEnd/>
            <a:tailEnd/>
          </a:ln>
          <a:effectLst/>
        </p:spPr>
        <p:txBody>
          <a:bodyPr>
            <a:spAutoFit/>
          </a:bodyPr>
          <a:lstStyle/>
          <a:p>
            <a:pPr algn="ctr" eaLnBrk="1" hangingPunct="1">
              <a:spcBef>
                <a:spcPct val="50000"/>
              </a:spcBef>
            </a:pPr>
            <a:r>
              <a:rPr lang="en-US"/>
              <a:t>Middle Class</a:t>
            </a:r>
          </a:p>
        </p:txBody>
      </p:sp>
      <p:sp>
        <p:nvSpPr>
          <p:cNvPr id="51213" name="Line 13"/>
          <p:cNvSpPr>
            <a:spLocks noChangeShapeType="1"/>
          </p:cNvSpPr>
          <p:nvPr/>
        </p:nvSpPr>
        <p:spPr bwMode="auto">
          <a:xfrm>
            <a:off x="5486400" y="5334000"/>
            <a:ext cx="228600" cy="533400"/>
          </a:xfrm>
          <a:prstGeom prst="line">
            <a:avLst/>
          </a:prstGeom>
          <a:noFill/>
          <a:ln w="9525">
            <a:solidFill>
              <a:schemeClr val="tx1"/>
            </a:solidFill>
            <a:round/>
            <a:headEnd/>
            <a:tailEnd/>
          </a:ln>
          <a:effectLst/>
        </p:spPr>
        <p:txBody>
          <a:bodyPr/>
          <a:lstStyle/>
          <a:p>
            <a:endParaRPr lang="en-GB"/>
          </a:p>
        </p:txBody>
      </p:sp>
      <p:sp>
        <p:nvSpPr>
          <p:cNvPr id="51214" name="Text Box 14"/>
          <p:cNvSpPr txBox="1">
            <a:spLocks noChangeArrowheads="1"/>
          </p:cNvSpPr>
          <p:nvPr/>
        </p:nvSpPr>
        <p:spPr bwMode="auto">
          <a:xfrm>
            <a:off x="4572000" y="5867400"/>
            <a:ext cx="2438400" cy="822325"/>
          </a:xfrm>
          <a:prstGeom prst="rect">
            <a:avLst/>
          </a:prstGeom>
          <a:noFill/>
          <a:ln w="9525">
            <a:noFill/>
            <a:miter lim="800000"/>
            <a:headEnd/>
            <a:tailEnd/>
          </a:ln>
          <a:effectLst/>
        </p:spPr>
        <p:txBody>
          <a:bodyPr>
            <a:spAutoFit/>
          </a:bodyPr>
          <a:lstStyle/>
          <a:p>
            <a:pPr algn="ctr" eaLnBrk="1" hangingPunct="1">
              <a:spcBef>
                <a:spcPct val="50000"/>
              </a:spcBef>
            </a:pPr>
            <a:r>
              <a:rPr lang="en-US"/>
              <a:t>Working Class (Proletariat)</a:t>
            </a:r>
          </a:p>
        </p:txBody>
      </p:sp>
      <p:sp>
        <p:nvSpPr>
          <p:cNvPr id="51215" name="Line 15"/>
          <p:cNvSpPr>
            <a:spLocks noChangeShapeType="1"/>
          </p:cNvSpPr>
          <p:nvPr/>
        </p:nvSpPr>
        <p:spPr bwMode="auto">
          <a:xfrm>
            <a:off x="6400800" y="3200400"/>
            <a:ext cx="1066800" cy="762000"/>
          </a:xfrm>
          <a:prstGeom prst="line">
            <a:avLst/>
          </a:prstGeom>
          <a:noFill/>
          <a:ln w="9525">
            <a:solidFill>
              <a:schemeClr val="tx1"/>
            </a:solidFill>
            <a:round/>
            <a:headEnd/>
            <a:tailEnd type="triangle" w="med" len="med"/>
          </a:ln>
          <a:effectLst/>
        </p:spPr>
        <p:txBody>
          <a:bodyPr/>
          <a:lstStyle/>
          <a:p>
            <a:endParaRPr lang="en-GB"/>
          </a:p>
        </p:txBody>
      </p:sp>
      <p:sp>
        <p:nvSpPr>
          <p:cNvPr id="51216" name="Oval 16"/>
          <p:cNvSpPr>
            <a:spLocks noChangeArrowheads="1"/>
          </p:cNvSpPr>
          <p:nvPr/>
        </p:nvSpPr>
        <p:spPr bwMode="auto">
          <a:xfrm>
            <a:off x="6324600" y="4038600"/>
            <a:ext cx="2286000" cy="10668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17" name="Text Box 17"/>
          <p:cNvSpPr txBox="1">
            <a:spLocks noChangeArrowheads="1"/>
          </p:cNvSpPr>
          <p:nvPr/>
        </p:nvSpPr>
        <p:spPr bwMode="auto">
          <a:xfrm>
            <a:off x="6477000" y="4191000"/>
            <a:ext cx="2057400" cy="822325"/>
          </a:xfrm>
          <a:prstGeom prst="rect">
            <a:avLst/>
          </a:prstGeom>
          <a:noFill/>
          <a:ln w="9525">
            <a:noFill/>
            <a:miter lim="800000"/>
            <a:headEnd/>
            <a:tailEnd/>
          </a:ln>
          <a:effectLst/>
        </p:spPr>
        <p:txBody>
          <a:bodyPr>
            <a:spAutoFit/>
          </a:bodyPr>
          <a:lstStyle/>
          <a:p>
            <a:pPr algn="ctr" eaLnBrk="1" hangingPunct="1">
              <a:spcBef>
                <a:spcPct val="50000"/>
              </a:spcBef>
            </a:pPr>
            <a:r>
              <a:rPr lang="en-US"/>
              <a:t>Altered gender roles</a:t>
            </a:r>
          </a:p>
        </p:txBody>
      </p:sp>
      <p:sp>
        <p:nvSpPr>
          <p:cNvPr id="51218" name="Oval 18"/>
          <p:cNvSpPr>
            <a:spLocks noChangeArrowheads="1"/>
          </p:cNvSpPr>
          <p:nvPr/>
        </p:nvSpPr>
        <p:spPr bwMode="auto">
          <a:xfrm>
            <a:off x="3962400" y="1066800"/>
            <a:ext cx="1524000" cy="7620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19" name="Text Box 19"/>
          <p:cNvSpPr txBox="1">
            <a:spLocks noChangeArrowheads="1"/>
          </p:cNvSpPr>
          <p:nvPr/>
        </p:nvSpPr>
        <p:spPr bwMode="auto">
          <a:xfrm>
            <a:off x="3657600" y="1219200"/>
            <a:ext cx="2133600" cy="457200"/>
          </a:xfrm>
          <a:prstGeom prst="rect">
            <a:avLst/>
          </a:prstGeom>
          <a:noFill/>
          <a:ln w="9525">
            <a:noFill/>
            <a:miter lim="800000"/>
            <a:headEnd/>
            <a:tailEnd/>
          </a:ln>
          <a:effectLst/>
        </p:spPr>
        <p:txBody>
          <a:bodyPr>
            <a:spAutoFit/>
          </a:bodyPr>
          <a:lstStyle/>
          <a:p>
            <a:pPr algn="ctr" eaLnBrk="1" hangingPunct="1">
              <a:spcBef>
                <a:spcPct val="50000"/>
              </a:spcBef>
            </a:pPr>
            <a:r>
              <a:rPr lang="en-US"/>
              <a:t>Responses</a:t>
            </a:r>
          </a:p>
        </p:txBody>
      </p:sp>
      <p:sp>
        <p:nvSpPr>
          <p:cNvPr id="51220" name="Line 20"/>
          <p:cNvSpPr>
            <a:spLocks noChangeShapeType="1"/>
          </p:cNvSpPr>
          <p:nvPr/>
        </p:nvSpPr>
        <p:spPr bwMode="auto">
          <a:xfrm flipH="1">
            <a:off x="2438400" y="1524000"/>
            <a:ext cx="1524000" cy="381000"/>
          </a:xfrm>
          <a:prstGeom prst="line">
            <a:avLst/>
          </a:prstGeom>
          <a:noFill/>
          <a:ln w="9525">
            <a:solidFill>
              <a:schemeClr val="tx1"/>
            </a:solidFill>
            <a:round/>
            <a:headEnd/>
            <a:tailEnd type="triangle" w="med" len="med"/>
          </a:ln>
          <a:effectLst/>
        </p:spPr>
        <p:txBody>
          <a:bodyPr/>
          <a:lstStyle/>
          <a:p>
            <a:endParaRPr lang="en-GB"/>
          </a:p>
        </p:txBody>
      </p:sp>
      <p:sp>
        <p:nvSpPr>
          <p:cNvPr id="51222" name="Text Box 22"/>
          <p:cNvSpPr txBox="1">
            <a:spLocks noChangeArrowheads="1"/>
          </p:cNvSpPr>
          <p:nvPr/>
        </p:nvSpPr>
        <p:spPr bwMode="auto">
          <a:xfrm>
            <a:off x="381000" y="1676400"/>
            <a:ext cx="2133600" cy="457200"/>
          </a:xfrm>
          <a:prstGeom prst="rect">
            <a:avLst/>
          </a:prstGeom>
          <a:noFill/>
          <a:ln w="9525">
            <a:noFill/>
            <a:miter lim="800000"/>
            <a:headEnd/>
            <a:tailEnd/>
          </a:ln>
          <a:effectLst/>
        </p:spPr>
        <p:txBody>
          <a:bodyPr>
            <a:spAutoFit/>
          </a:bodyPr>
          <a:lstStyle/>
          <a:p>
            <a:pPr algn="ctr" eaLnBrk="1" hangingPunct="1">
              <a:spcBef>
                <a:spcPct val="50000"/>
              </a:spcBef>
            </a:pPr>
            <a:r>
              <a:rPr lang="en-US"/>
              <a:t>Socialism*</a:t>
            </a:r>
          </a:p>
        </p:txBody>
      </p:sp>
      <p:sp>
        <p:nvSpPr>
          <p:cNvPr id="51224" name="Line 24"/>
          <p:cNvSpPr>
            <a:spLocks noChangeShapeType="1"/>
          </p:cNvSpPr>
          <p:nvPr/>
        </p:nvSpPr>
        <p:spPr bwMode="auto">
          <a:xfrm flipH="1" flipV="1">
            <a:off x="2590800" y="914400"/>
            <a:ext cx="1371600" cy="381000"/>
          </a:xfrm>
          <a:prstGeom prst="line">
            <a:avLst/>
          </a:prstGeom>
          <a:noFill/>
          <a:ln w="9525">
            <a:solidFill>
              <a:schemeClr val="tx1"/>
            </a:solidFill>
            <a:round/>
            <a:headEnd/>
            <a:tailEnd type="triangle" w="med" len="med"/>
          </a:ln>
          <a:effectLst/>
        </p:spPr>
        <p:txBody>
          <a:bodyPr/>
          <a:lstStyle/>
          <a:p>
            <a:endParaRPr lang="en-GB"/>
          </a:p>
        </p:txBody>
      </p:sp>
      <p:sp>
        <p:nvSpPr>
          <p:cNvPr id="51225" name="Oval 25"/>
          <p:cNvSpPr>
            <a:spLocks noChangeArrowheads="1"/>
          </p:cNvSpPr>
          <p:nvPr/>
        </p:nvSpPr>
        <p:spPr bwMode="auto">
          <a:xfrm>
            <a:off x="685800" y="457200"/>
            <a:ext cx="1905000" cy="7620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26" name="Text Box 26"/>
          <p:cNvSpPr txBox="1">
            <a:spLocks noChangeArrowheads="1"/>
          </p:cNvSpPr>
          <p:nvPr/>
        </p:nvSpPr>
        <p:spPr bwMode="auto">
          <a:xfrm>
            <a:off x="533400" y="609600"/>
            <a:ext cx="2133600" cy="457200"/>
          </a:xfrm>
          <a:prstGeom prst="rect">
            <a:avLst/>
          </a:prstGeom>
          <a:noFill/>
          <a:ln w="9525">
            <a:noFill/>
            <a:miter lim="800000"/>
            <a:headEnd/>
            <a:tailEnd/>
          </a:ln>
          <a:effectLst/>
        </p:spPr>
        <p:txBody>
          <a:bodyPr>
            <a:spAutoFit/>
          </a:bodyPr>
          <a:lstStyle/>
          <a:p>
            <a:pPr algn="ctr" eaLnBrk="1" hangingPunct="1">
              <a:spcBef>
                <a:spcPct val="50000"/>
              </a:spcBef>
            </a:pPr>
            <a:r>
              <a:rPr lang="en-US"/>
              <a:t>Unions</a:t>
            </a:r>
          </a:p>
        </p:txBody>
      </p:sp>
      <p:sp>
        <p:nvSpPr>
          <p:cNvPr id="51227" name="Line 27"/>
          <p:cNvSpPr>
            <a:spLocks noChangeShapeType="1"/>
          </p:cNvSpPr>
          <p:nvPr/>
        </p:nvSpPr>
        <p:spPr bwMode="auto">
          <a:xfrm flipV="1">
            <a:off x="5410200" y="762000"/>
            <a:ext cx="1219200" cy="457200"/>
          </a:xfrm>
          <a:prstGeom prst="line">
            <a:avLst/>
          </a:prstGeom>
          <a:noFill/>
          <a:ln w="9525">
            <a:solidFill>
              <a:schemeClr val="tx1"/>
            </a:solidFill>
            <a:round/>
            <a:headEnd/>
            <a:tailEnd type="triangle" w="med" len="med"/>
          </a:ln>
          <a:effectLst/>
        </p:spPr>
        <p:txBody>
          <a:bodyPr/>
          <a:lstStyle/>
          <a:p>
            <a:endParaRPr lang="en-GB"/>
          </a:p>
        </p:txBody>
      </p:sp>
      <p:sp>
        <p:nvSpPr>
          <p:cNvPr id="51228" name="Oval 28"/>
          <p:cNvSpPr>
            <a:spLocks noChangeArrowheads="1"/>
          </p:cNvSpPr>
          <p:nvPr/>
        </p:nvSpPr>
        <p:spPr bwMode="auto">
          <a:xfrm>
            <a:off x="6629400" y="228600"/>
            <a:ext cx="2286000" cy="914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30" name="Line 30"/>
          <p:cNvSpPr>
            <a:spLocks noChangeShapeType="1"/>
          </p:cNvSpPr>
          <p:nvPr/>
        </p:nvSpPr>
        <p:spPr bwMode="auto">
          <a:xfrm flipH="1">
            <a:off x="7086600" y="2514600"/>
            <a:ext cx="152400" cy="457200"/>
          </a:xfrm>
          <a:prstGeom prst="line">
            <a:avLst/>
          </a:prstGeom>
          <a:noFill/>
          <a:ln w="9525">
            <a:solidFill>
              <a:schemeClr val="tx1"/>
            </a:solidFill>
            <a:round/>
            <a:headEnd/>
            <a:tailEnd/>
          </a:ln>
          <a:effectLst/>
        </p:spPr>
        <p:txBody>
          <a:bodyPr/>
          <a:lstStyle/>
          <a:p>
            <a:endParaRPr lang="en-GB"/>
          </a:p>
        </p:txBody>
      </p:sp>
      <p:sp>
        <p:nvSpPr>
          <p:cNvPr id="51231" name="Text Box 31"/>
          <p:cNvSpPr txBox="1">
            <a:spLocks noChangeArrowheads="1"/>
          </p:cNvSpPr>
          <p:nvPr/>
        </p:nvSpPr>
        <p:spPr bwMode="auto">
          <a:xfrm>
            <a:off x="6553200" y="2895600"/>
            <a:ext cx="1295400" cy="396875"/>
          </a:xfrm>
          <a:prstGeom prst="rect">
            <a:avLst/>
          </a:prstGeom>
          <a:noFill/>
          <a:ln w="9525">
            <a:noFill/>
            <a:miter lim="800000"/>
            <a:headEnd/>
            <a:tailEnd/>
          </a:ln>
          <a:effectLst/>
        </p:spPr>
        <p:txBody>
          <a:bodyPr>
            <a:spAutoFit/>
          </a:bodyPr>
          <a:lstStyle/>
          <a:p>
            <a:pPr eaLnBrk="1" hangingPunct="1">
              <a:spcBef>
                <a:spcPct val="50000"/>
              </a:spcBef>
            </a:pPr>
            <a:r>
              <a:rPr lang="en-US" sz="2000"/>
              <a:t>Chartists</a:t>
            </a:r>
          </a:p>
        </p:txBody>
      </p:sp>
      <p:sp>
        <p:nvSpPr>
          <p:cNvPr id="51232" name="Line 32"/>
          <p:cNvSpPr>
            <a:spLocks noChangeShapeType="1"/>
          </p:cNvSpPr>
          <p:nvPr/>
        </p:nvSpPr>
        <p:spPr bwMode="auto">
          <a:xfrm>
            <a:off x="8305800" y="2743200"/>
            <a:ext cx="76200" cy="304800"/>
          </a:xfrm>
          <a:prstGeom prst="line">
            <a:avLst/>
          </a:prstGeom>
          <a:noFill/>
          <a:ln w="9525">
            <a:solidFill>
              <a:schemeClr val="tx1"/>
            </a:solidFill>
            <a:round/>
            <a:headEnd/>
            <a:tailEnd/>
          </a:ln>
          <a:effectLst/>
        </p:spPr>
        <p:txBody>
          <a:bodyPr/>
          <a:lstStyle/>
          <a:p>
            <a:endParaRPr lang="en-GB"/>
          </a:p>
        </p:txBody>
      </p:sp>
      <p:sp>
        <p:nvSpPr>
          <p:cNvPr id="51233" name="Text Box 33"/>
          <p:cNvSpPr txBox="1">
            <a:spLocks noChangeArrowheads="1"/>
          </p:cNvSpPr>
          <p:nvPr/>
        </p:nvSpPr>
        <p:spPr bwMode="auto">
          <a:xfrm>
            <a:off x="7620000" y="2895600"/>
            <a:ext cx="1524000" cy="701675"/>
          </a:xfrm>
          <a:prstGeom prst="rect">
            <a:avLst/>
          </a:prstGeom>
          <a:noFill/>
          <a:ln w="9525">
            <a:noFill/>
            <a:miter lim="800000"/>
            <a:headEnd/>
            <a:tailEnd/>
          </a:ln>
          <a:effectLst/>
        </p:spPr>
        <p:txBody>
          <a:bodyPr>
            <a:spAutoFit/>
          </a:bodyPr>
          <a:lstStyle/>
          <a:p>
            <a:pPr eaLnBrk="1" hangingPunct="1">
              <a:spcBef>
                <a:spcPct val="50000"/>
              </a:spcBef>
            </a:pPr>
            <a:r>
              <a:rPr lang="en-US" sz="2000"/>
              <a:t>Reform Bill of ’32*</a:t>
            </a:r>
          </a:p>
        </p:txBody>
      </p:sp>
      <p:sp>
        <p:nvSpPr>
          <p:cNvPr id="51234" name="Line 34"/>
          <p:cNvSpPr>
            <a:spLocks noChangeShapeType="1"/>
          </p:cNvSpPr>
          <p:nvPr/>
        </p:nvSpPr>
        <p:spPr bwMode="auto">
          <a:xfrm>
            <a:off x="5486400" y="1524000"/>
            <a:ext cx="1219200" cy="609600"/>
          </a:xfrm>
          <a:prstGeom prst="line">
            <a:avLst/>
          </a:prstGeom>
          <a:noFill/>
          <a:ln w="9525">
            <a:solidFill>
              <a:schemeClr val="tx1"/>
            </a:solidFill>
            <a:round/>
            <a:headEnd/>
            <a:tailEnd type="triangle" w="med" len="med"/>
          </a:ln>
          <a:effectLst/>
        </p:spPr>
        <p:txBody>
          <a:bodyPr/>
          <a:lstStyle/>
          <a:p>
            <a:endParaRPr lang="en-GB"/>
          </a:p>
        </p:txBody>
      </p:sp>
      <p:sp>
        <p:nvSpPr>
          <p:cNvPr id="51235" name="Oval 35"/>
          <p:cNvSpPr>
            <a:spLocks noChangeArrowheads="1"/>
          </p:cNvSpPr>
          <p:nvPr/>
        </p:nvSpPr>
        <p:spPr bwMode="auto">
          <a:xfrm>
            <a:off x="6629400" y="1828800"/>
            <a:ext cx="2286000" cy="914400"/>
          </a:xfrm>
          <a:prstGeom prst="ellipse">
            <a:avLst/>
          </a:prstGeom>
          <a:solidFill>
            <a:schemeClr val="accent1"/>
          </a:solidFill>
          <a:ln w="9525">
            <a:solidFill>
              <a:schemeClr val="tx1"/>
            </a:solidFill>
            <a:round/>
            <a:headEnd/>
            <a:tailEnd/>
          </a:ln>
          <a:effectLst/>
        </p:spPr>
        <p:txBody>
          <a:bodyPr wrap="none" anchor="ctr"/>
          <a:lstStyle/>
          <a:p>
            <a:pPr eaLnBrk="1" hangingPunct="1"/>
            <a:endParaRPr lang="en-US"/>
          </a:p>
        </p:txBody>
      </p:sp>
      <p:sp>
        <p:nvSpPr>
          <p:cNvPr id="51229" name="Text Box 29"/>
          <p:cNvSpPr txBox="1">
            <a:spLocks noChangeArrowheads="1"/>
          </p:cNvSpPr>
          <p:nvPr/>
        </p:nvSpPr>
        <p:spPr bwMode="auto">
          <a:xfrm>
            <a:off x="6934200" y="1905000"/>
            <a:ext cx="1752600" cy="822325"/>
          </a:xfrm>
          <a:prstGeom prst="rect">
            <a:avLst/>
          </a:prstGeom>
          <a:noFill/>
          <a:ln w="9525">
            <a:noFill/>
            <a:miter lim="800000"/>
            <a:headEnd/>
            <a:tailEnd/>
          </a:ln>
          <a:effectLst/>
        </p:spPr>
        <p:txBody>
          <a:bodyPr>
            <a:spAutoFit/>
          </a:bodyPr>
          <a:lstStyle/>
          <a:p>
            <a:pPr algn="ctr" eaLnBrk="1" hangingPunct="1">
              <a:spcBef>
                <a:spcPct val="50000"/>
              </a:spcBef>
            </a:pPr>
            <a:r>
              <a:rPr lang="en-US"/>
              <a:t>Demands for suffrage</a:t>
            </a:r>
          </a:p>
        </p:txBody>
      </p:sp>
      <p:sp>
        <p:nvSpPr>
          <p:cNvPr id="51236" name="Text Box 36"/>
          <p:cNvSpPr txBox="1">
            <a:spLocks noChangeArrowheads="1"/>
          </p:cNvSpPr>
          <p:nvPr/>
        </p:nvSpPr>
        <p:spPr bwMode="auto">
          <a:xfrm>
            <a:off x="6934200" y="228600"/>
            <a:ext cx="1752600" cy="822325"/>
          </a:xfrm>
          <a:prstGeom prst="rect">
            <a:avLst/>
          </a:prstGeom>
          <a:noFill/>
          <a:ln w="9525">
            <a:noFill/>
            <a:miter lim="800000"/>
            <a:headEnd/>
            <a:tailEnd/>
          </a:ln>
          <a:effectLst/>
        </p:spPr>
        <p:txBody>
          <a:bodyPr>
            <a:spAutoFit/>
          </a:bodyPr>
          <a:lstStyle/>
          <a:p>
            <a:pPr algn="ctr" eaLnBrk="1" hangingPunct="1">
              <a:spcBef>
                <a:spcPct val="50000"/>
              </a:spcBef>
            </a:pPr>
            <a:r>
              <a:rPr lang="en-US"/>
              <a:t>Demands for reform</a:t>
            </a:r>
          </a:p>
        </p:txBody>
      </p:sp>
      <p:sp>
        <p:nvSpPr>
          <p:cNvPr id="51238" name="Text Box 38"/>
          <p:cNvSpPr txBox="1">
            <a:spLocks noChangeArrowheads="1"/>
          </p:cNvSpPr>
          <p:nvPr/>
        </p:nvSpPr>
        <p:spPr bwMode="auto">
          <a:xfrm>
            <a:off x="5808663" y="1203325"/>
            <a:ext cx="1676400" cy="396875"/>
          </a:xfrm>
          <a:prstGeom prst="rect">
            <a:avLst/>
          </a:prstGeom>
          <a:noFill/>
          <a:ln w="9525">
            <a:noFill/>
            <a:miter lim="800000"/>
            <a:headEnd/>
            <a:tailEnd/>
          </a:ln>
          <a:effectLst/>
        </p:spPr>
        <p:txBody>
          <a:bodyPr>
            <a:spAutoFit/>
          </a:bodyPr>
          <a:lstStyle/>
          <a:p>
            <a:pPr eaLnBrk="1" hangingPunct="1">
              <a:spcBef>
                <a:spcPct val="50000"/>
              </a:spcBef>
            </a:pPr>
            <a:r>
              <a:rPr lang="en-US" sz="2000"/>
              <a:t>Factory Act</a:t>
            </a:r>
          </a:p>
        </p:txBody>
      </p:sp>
      <p:sp>
        <p:nvSpPr>
          <p:cNvPr id="51239" name="Text Box 39"/>
          <p:cNvSpPr txBox="1">
            <a:spLocks noChangeArrowheads="1"/>
          </p:cNvSpPr>
          <p:nvPr/>
        </p:nvSpPr>
        <p:spPr bwMode="auto">
          <a:xfrm>
            <a:off x="7869238" y="1173163"/>
            <a:ext cx="1236662" cy="396875"/>
          </a:xfrm>
          <a:prstGeom prst="rect">
            <a:avLst/>
          </a:prstGeom>
          <a:noFill/>
          <a:ln w="9525">
            <a:noFill/>
            <a:miter lim="800000"/>
            <a:headEnd/>
            <a:tailEnd/>
          </a:ln>
          <a:effectLst/>
        </p:spPr>
        <p:txBody>
          <a:bodyPr>
            <a:spAutoFit/>
          </a:bodyPr>
          <a:lstStyle/>
          <a:p>
            <a:pPr algn="r" eaLnBrk="1" hangingPunct="1">
              <a:spcBef>
                <a:spcPct val="50000"/>
              </a:spcBef>
            </a:pPr>
            <a:r>
              <a:rPr lang="en-US" sz="2000"/>
              <a:t>Mines Act</a:t>
            </a:r>
          </a:p>
        </p:txBody>
      </p:sp>
      <p:sp>
        <p:nvSpPr>
          <p:cNvPr id="51241" name="Line 41"/>
          <p:cNvSpPr>
            <a:spLocks noChangeShapeType="1"/>
          </p:cNvSpPr>
          <p:nvPr/>
        </p:nvSpPr>
        <p:spPr bwMode="auto">
          <a:xfrm flipH="1">
            <a:off x="6764338" y="1066800"/>
            <a:ext cx="246062" cy="228600"/>
          </a:xfrm>
          <a:prstGeom prst="line">
            <a:avLst/>
          </a:prstGeom>
          <a:noFill/>
          <a:ln w="9525">
            <a:solidFill>
              <a:schemeClr val="tx1"/>
            </a:solidFill>
            <a:round/>
            <a:headEnd/>
            <a:tailEnd/>
          </a:ln>
          <a:effectLst/>
        </p:spPr>
        <p:txBody>
          <a:bodyPr/>
          <a:lstStyle/>
          <a:p>
            <a:endParaRPr lang="en-GB"/>
          </a:p>
        </p:txBody>
      </p:sp>
      <p:sp>
        <p:nvSpPr>
          <p:cNvPr id="51242" name="Line 42"/>
          <p:cNvSpPr>
            <a:spLocks noChangeShapeType="1"/>
          </p:cNvSpPr>
          <p:nvPr/>
        </p:nvSpPr>
        <p:spPr bwMode="auto">
          <a:xfrm>
            <a:off x="8458200" y="1066800"/>
            <a:ext cx="152400" cy="228600"/>
          </a:xfrm>
          <a:prstGeom prst="line">
            <a:avLst/>
          </a:prstGeom>
          <a:noFill/>
          <a:ln w="9525">
            <a:solidFill>
              <a:schemeClr val="tx1"/>
            </a:solidFill>
            <a:round/>
            <a:headEnd/>
            <a:tailEnd/>
          </a:ln>
          <a:effectLst/>
        </p:spPr>
        <p:txBody>
          <a:bodyPr/>
          <a:lstStyle/>
          <a:p>
            <a:endParaRPr lang="en-GB"/>
          </a:p>
        </p:txBody>
      </p:sp>
      <p:sp>
        <p:nvSpPr>
          <p:cNvPr id="51243" name="Line 43"/>
          <p:cNvSpPr>
            <a:spLocks noChangeShapeType="1"/>
          </p:cNvSpPr>
          <p:nvPr/>
        </p:nvSpPr>
        <p:spPr bwMode="auto">
          <a:xfrm flipV="1">
            <a:off x="4724400" y="1828800"/>
            <a:ext cx="0" cy="228600"/>
          </a:xfrm>
          <a:prstGeom prst="line">
            <a:avLst/>
          </a:prstGeom>
          <a:noFill/>
          <a:ln w="9525">
            <a:solidFill>
              <a:schemeClr val="tx1"/>
            </a:solidFill>
            <a:round/>
            <a:headEnd/>
            <a:tailEnd type="triangle" w="med" len="med"/>
          </a:ln>
          <a:effectLst/>
        </p:spPr>
        <p:txBody>
          <a:bodyPr/>
          <a:lstStyle/>
          <a:p>
            <a:endParaRPr lang="en-GB"/>
          </a:p>
        </p:txBody>
      </p:sp>
      <p:cxnSp>
        <p:nvCxnSpPr>
          <p:cNvPr id="5" name="Straight Connector 4"/>
          <p:cNvCxnSpPr/>
          <p:nvPr/>
        </p:nvCxnSpPr>
        <p:spPr>
          <a:xfrm>
            <a:off x="7712075" y="11430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Box 39"/>
          <p:cNvSpPr txBox="1">
            <a:spLocks noChangeArrowheads="1"/>
          </p:cNvSpPr>
          <p:nvPr/>
        </p:nvSpPr>
        <p:spPr bwMode="auto">
          <a:xfrm>
            <a:off x="6972300" y="1393825"/>
            <a:ext cx="1236663" cy="396875"/>
          </a:xfrm>
          <a:prstGeom prst="rect">
            <a:avLst/>
          </a:prstGeom>
          <a:noFill/>
          <a:ln w="9525">
            <a:noFill/>
            <a:miter lim="800000"/>
            <a:headEnd/>
            <a:tailEnd/>
          </a:ln>
          <a:effectLst/>
        </p:spPr>
        <p:txBody>
          <a:bodyPr>
            <a:spAutoFit/>
          </a:bodyPr>
          <a:lstStyle/>
          <a:p>
            <a:pPr algn="r" eaLnBrk="1" hangingPunct="1">
              <a:spcBef>
                <a:spcPct val="50000"/>
              </a:spcBef>
            </a:pPr>
            <a:r>
              <a:rPr lang="en-US" sz="2000"/>
              <a:t>Poor Law</a:t>
            </a:r>
          </a:p>
        </p:txBody>
      </p:sp>
      <p:sp>
        <p:nvSpPr>
          <p:cNvPr id="152618" name="TextBox 5"/>
          <p:cNvSpPr txBox="1">
            <a:spLocks noChangeArrowheads="1"/>
          </p:cNvSpPr>
          <p:nvPr/>
        </p:nvSpPr>
        <p:spPr bwMode="auto">
          <a:xfrm>
            <a:off x="114300" y="6475413"/>
            <a:ext cx="3505200" cy="307975"/>
          </a:xfrm>
          <a:prstGeom prst="rect">
            <a:avLst/>
          </a:prstGeom>
          <a:noFill/>
          <a:ln w="9525">
            <a:noFill/>
            <a:miter lim="800000"/>
            <a:headEnd/>
            <a:tailEnd/>
          </a:ln>
        </p:spPr>
        <p:txBody>
          <a:bodyPr>
            <a:spAutoFit/>
          </a:bodyPr>
          <a:lstStyle/>
          <a:p>
            <a:r>
              <a:rPr lang="en-US" sz="1400"/>
              <a:t>* Covered in next chapter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03"/>
                                        </p:tgtEl>
                                        <p:attrNameLst>
                                          <p:attrName>style.visibility</p:attrName>
                                        </p:attrNameLst>
                                      </p:cBhvr>
                                      <p:to>
                                        <p:strVal val="visible"/>
                                      </p:to>
                                    </p:set>
                                    <p:anim calcmode="lin" valueType="num">
                                      <p:cBhvr additive="base">
                                        <p:cTn id="11" dur="500" fill="hold"/>
                                        <p:tgtEl>
                                          <p:spTgt spid="51203"/>
                                        </p:tgtEl>
                                        <p:attrNameLst>
                                          <p:attrName>ppt_x</p:attrName>
                                        </p:attrNameLst>
                                      </p:cBhvr>
                                      <p:tavLst>
                                        <p:tav tm="0">
                                          <p:val>
                                            <p:strVal val="0-#ppt_w/2"/>
                                          </p:val>
                                        </p:tav>
                                        <p:tav tm="100000">
                                          <p:val>
                                            <p:strVal val="#ppt_x"/>
                                          </p:val>
                                        </p:tav>
                                      </p:tavLst>
                                    </p:anim>
                                    <p:anim calcmode="lin" valueType="num">
                                      <p:cBhvr additive="base">
                                        <p:cTn id="12"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204"/>
                                        </p:tgtEl>
                                        <p:attrNameLst>
                                          <p:attrName>style.visibility</p:attrName>
                                        </p:attrNameLst>
                                      </p:cBhvr>
                                      <p:to>
                                        <p:strVal val="visible"/>
                                      </p:to>
                                    </p:set>
                                    <p:anim calcmode="lin" valueType="num">
                                      <p:cBhvr additive="base">
                                        <p:cTn id="17" dur="500" fill="hold"/>
                                        <p:tgtEl>
                                          <p:spTgt spid="51204"/>
                                        </p:tgtEl>
                                        <p:attrNameLst>
                                          <p:attrName>ppt_x</p:attrName>
                                        </p:attrNameLst>
                                      </p:cBhvr>
                                      <p:tavLst>
                                        <p:tav tm="0">
                                          <p:val>
                                            <p:strVal val="0-#ppt_w/2"/>
                                          </p:val>
                                        </p:tav>
                                        <p:tav tm="100000">
                                          <p:val>
                                            <p:strVal val="#ppt_x"/>
                                          </p:val>
                                        </p:tav>
                                      </p:tavLst>
                                    </p:anim>
                                    <p:anim calcmode="lin" valueType="num">
                                      <p:cBhvr additive="base">
                                        <p:cTn id="18" dur="500" fill="hold"/>
                                        <p:tgtEl>
                                          <p:spTgt spid="5120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1221"/>
                                        </p:tgtEl>
                                        <p:attrNameLst>
                                          <p:attrName>style.visibility</p:attrName>
                                        </p:attrNameLst>
                                      </p:cBhvr>
                                      <p:to>
                                        <p:strVal val="visible"/>
                                      </p:to>
                                    </p:set>
                                    <p:anim calcmode="lin" valueType="num">
                                      <p:cBhvr additive="base">
                                        <p:cTn id="21" dur="500" fill="hold"/>
                                        <p:tgtEl>
                                          <p:spTgt spid="51221"/>
                                        </p:tgtEl>
                                        <p:attrNameLst>
                                          <p:attrName>ppt_x</p:attrName>
                                        </p:attrNameLst>
                                      </p:cBhvr>
                                      <p:tavLst>
                                        <p:tav tm="0">
                                          <p:val>
                                            <p:strVal val="0-#ppt_w/2"/>
                                          </p:val>
                                        </p:tav>
                                        <p:tav tm="100000">
                                          <p:val>
                                            <p:strVal val="#ppt_x"/>
                                          </p:val>
                                        </p:tav>
                                      </p:tavLst>
                                    </p:anim>
                                    <p:anim calcmode="lin" valueType="num">
                                      <p:cBhvr additive="base">
                                        <p:cTn id="22" dur="500" fill="hold"/>
                                        <p:tgtEl>
                                          <p:spTgt spid="5122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1207"/>
                                        </p:tgtEl>
                                        <p:attrNameLst>
                                          <p:attrName>style.visibility</p:attrName>
                                        </p:attrNameLst>
                                      </p:cBhvr>
                                      <p:to>
                                        <p:strVal val="visible"/>
                                      </p:to>
                                    </p:set>
                                    <p:anim calcmode="lin" valueType="num">
                                      <p:cBhvr additive="base">
                                        <p:cTn id="25" dur="500" fill="hold"/>
                                        <p:tgtEl>
                                          <p:spTgt spid="51207"/>
                                        </p:tgtEl>
                                        <p:attrNameLst>
                                          <p:attrName>ppt_x</p:attrName>
                                        </p:attrNameLst>
                                      </p:cBhvr>
                                      <p:tavLst>
                                        <p:tav tm="0">
                                          <p:val>
                                            <p:strVal val="0-#ppt_w/2"/>
                                          </p:val>
                                        </p:tav>
                                        <p:tav tm="100000">
                                          <p:val>
                                            <p:strVal val="#ppt_x"/>
                                          </p:val>
                                        </p:tav>
                                      </p:tavLst>
                                    </p:anim>
                                    <p:anim calcmode="lin" valueType="num">
                                      <p:cBhvr additive="base">
                                        <p:cTn id="26" dur="500" fill="hold"/>
                                        <p:tgtEl>
                                          <p:spTgt spid="5120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8"/>
                                        </p:tgtEl>
                                        <p:attrNameLst>
                                          <p:attrName>style.visibility</p:attrName>
                                        </p:attrNameLst>
                                      </p:cBhvr>
                                      <p:to>
                                        <p:strVal val="visible"/>
                                      </p:to>
                                    </p:set>
                                    <p:anim calcmode="lin" valueType="num">
                                      <p:cBhvr additive="base">
                                        <p:cTn id="31" dur="500" fill="hold"/>
                                        <p:tgtEl>
                                          <p:spTgt spid="51208"/>
                                        </p:tgtEl>
                                        <p:attrNameLst>
                                          <p:attrName>ppt_x</p:attrName>
                                        </p:attrNameLst>
                                      </p:cBhvr>
                                      <p:tavLst>
                                        <p:tav tm="0">
                                          <p:val>
                                            <p:strVal val="0-#ppt_w/2"/>
                                          </p:val>
                                        </p:tav>
                                        <p:tav tm="100000">
                                          <p:val>
                                            <p:strVal val="#ppt_x"/>
                                          </p:val>
                                        </p:tav>
                                      </p:tavLst>
                                    </p:anim>
                                    <p:anim calcmode="lin" valueType="num">
                                      <p:cBhvr additive="base">
                                        <p:cTn id="32" dur="500" fill="hold"/>
                                        <p:tgtEl>
                                          <p:spTgt spid="5120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209"/>
                                        </p:tgtEl>
                                        <p:attrNameLst>
                                          <p:attrName>style.visibility</p:attrName>
                                        </p:attrNameLst>
                                      </p:cBhvr>
                                      <p:to>
                                        <p:strVal val="visible"/>
                                      </p:to>
                                    </p:set>
                                    <p:anim calcmode="lin" valueType="num">
                                      <p:cBhvr additive="base">
                                        <p:cTn id="35" dur="500" fill="hold"/>
                                        <p:tgtEl>
                                          <p:spTgt spid="51209"/>
                                        </p:tgtEl>
                                        <p:attrNameLst>
                                          <p:attrName>ppt_x</p:attrName>
                                        </p:attrNameLst>
                                      </p:cBhvr>
                                      <p:tavLst>
                                        <p:tav tm="0">
                                          <p:val>
                                            <p:strVal val="0-#ppt_w/2"/>
                                          </p:val>
                                        </p:tav>
                                        <p:tav tm="100000">
                                          <p:val>
                                            <p:strVal val="#ppt_x"/>
                                          </p:val>
                                        </p:tav>
                                      </p:tavLst>
                                    </p:anim>
                                    <p:anim calcmode="lin" valueType="num">
                                      <p:cBhvr additive="base">
                                        <p:cTn id="36" dur="500" fill="hold"/>
                                        <p:tgtEl>
                                          <p:spTgt spid="5120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210"/>
                                        </p:tgtEl>
                                        <p:attrNameLst>
                                          <p:attrName>style.visibility</p:attrName>
                                        </p:attrNameLst>
                                      </p:cBhvr>
                                      <p:to>
                                        <p:strVal val="visible"/>
                                      </p:to>
                                    </p:set>
                                    <p:anim calcmode="lin" valueType="num">
                                      <p:cBhvr additive="base">
                                        <p:cTn id="39" dur="500" fill="hold"/>
                                        <p:tgtEl>
                                          <p:spTgt spid="51210"/>
                                        </p:tgtEl>
                                        <p:attrNameLst>
                                          <p:attrName>ppt_x</p:attrName>
                                        </p:attrNameLst>
                                      </p:cBhvr>
                                      <p:tavLst>
                                        <p:tav tm="0">
                                          <p:val>
                                            <p:strVal val="0-#ppt_w/2"/>
                                          </p:val>
                                        </p:tav>
                                        <p:tav tm="100000">
                                          <p:val>
                                            <p:strVal val="#ppt_x"/>
                                          </p:val>
                                        </p:tav>
                                      </p:tavLst>
                                    </p:anim>
                                    <p:anim calcmode="lin" valueType="num">
                                      <p:cBhvr additive="base">
                                        <p:cTn id="40" dur="500" fill="hold"/>
                                        <p:tgtEl>
                                          <p:spTgt spid="51210"/>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1211"/>
                                        </p:tgtEl>
                                        <p:attrNameLst>
                                          <p:attrName>style.visibility</p:attrName>
                                        </p:attrNameLst>
                                      </p:cBhvr>
                                      <p:to>
                                        <p:strVal val="visible"/>
                                      </p:to>
                                    </p:set>
                                    <p:anim calcmode="lin" valueType="num">
                                      <p:cBhvr additive="base">
                                        <p:cTn id="45" dur="500" fill="hold"/>
                                        <p:tgtEl>
                                          <p:spTgt spid="51211"/>
                                        </p:tgtEl>
                                        <p:attrNameLst>
                                          <p:attrName>ppt_x</p:attrName>
                                        </p:attrNameLst>
                                      </p:cBhvr>
                                      <p:tavLst>
                                        <p:tav tm="0">
                                          <p:val>
                                            <p:strVal val="0-#ppt_w/2"/>
                                          </p:val>
                                        </p:tav>
                                        <p:tav tm="100000">
                                          <p:val>
                                            <p:strVal val="#ppt_x"/>
                                          </p:val>
                                        </p:tav>
                                      </p:tavLst>
                                    </p:anim>
                                    <p:anim calcmode="lin" valueType="num">
                                      <p:cBhvr additive="base">
                                        <p:cTn id="46" dur="500" fill="hold"/>
                                        <p:tgtEl>
                                          <p:spTgt spid="51211"/>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1212"/>
                                        </p:tgtEl>
                                        <p:attrNameLst>
                                          <p:attrName>style.visibility</p:attrName>
                                        </p:attrNameLst>
                                      </p:cBhvr>
                                      <p:to>
                                        <p:strVal val="visible"/>
                                      </p:to>
                                    </p:set>
                                    <p:anim calcmode="lin" valueType="num">
                                      <p:cBhvr additive="base">
                                        <p:cTn id="49" dur="500" fill="hold"/>
                                        <p:tgtEl>
                                          <p:spTgt spid="51212"/>
                                        </p:tgtEl>
                                        <p:attrNameLst>
                                          <p:attrName>ppt_x</p:attrName>
                                        </p:attrNameLst>
                                      </p:cBhvr>
                                      <p:tavLst>
                                        <p:tav tm="0">
                                          <p:val>
                                            <p:strVal val="0-#ppt_w/2"/>
                                          </p:val>
                                        </p:tav>
                                        <p:tav tm="100000">
                                          <p:val>
                                            <p:strVal val="#ppt_x"/>
                                          </p:val>
                                        </p:tav>
                                      </p:tavLst>
                                    </p:anim>
                                    <p:anim calcmode="lin" valueType="num">
                                      <p:cBhvr additive="base">
                                        <p:cTn id="50" dur="500" fill="hold"/>
                                        <p:tgtEl>
                                          <p:spTgt spid="5121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13"/>
                                        </p:tgtEl>
                                        <p:attrNameLst>
                                          <p:attrName>style.visibility</p:attrName>
                                        </p:attrNameLst>
                                      </p:cBhvr>
                                      <p:to>
                                        <p:strVal val="visible"/>
                                      </p:to>
                                    </p:set>
                                    <p:anim calcmode="lin" valueType="num">
                                      <p:cBhvr additive="base">
                                        <p:cTn id="55" dur="500" fill="hold"/>
                                        <p:tgtEl>
                                          <p:spTgt spid="51213"/>
                                        </p:tgtEl>
                                        <p:attrNameLst>
                                          <p:attrName>ppt_x</p:attrName>
                                        </p:attrNameLst>
                                      </p:cBhvr>
                                      <p:tavLst>
                                        <p:tav tm="0">
                                          <p:val>
                                            <p:strVal val="0-#ppt_w/2"/>
                                          </p:val>
                                        </p:tav>
                                        <p:tav tm="100000">
                                          <p:val>
                                            <p:strVal val="#ppt_x"/>
                                          </p:val>
                                        </p:tav>
                                      </p:tavLst>
                                    </p:anim>
                                    <p:anim calcmode="lin" valueType="num">
                                      <p:cBhvr additive="base">
                                        <p:cTn id="56" dur="500" fill="hold"/>
                                        <p:tgtEl>
                                          <p:spTgt spid="512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1214"/>
                                        </p:tgtEl>
                                        <p:attrNameLst>
                                          <p:attrName>style.visibility</p:attrName>
                                        </p:attrNameLst>
                                      </p:cBhvr>
                                      <p:to>
                                        <p:strVal val="visible"/>
                                      </p:to>
                                    </p:set>
                                    <p:anim calcmode="lin" valueType="num">
                                      <p:cBhvr additive="base">
                                        <p:cTn id="59" dur="500" fill="hold"/>
                                        <p:tgtEl>
                                          <p:spTgt spid="51214"/>
                                        </p:tgtEl>
                                        <p:attrNameLst>
                                          <p:attrName>ppt_x</p:attrName>
                                        </p:attrNameLst>
                                      </p:cBhvr>
                                      <p:tavLst>
                                        <p:tav tm="0">
                                          <p:val>
                                            <p:strVal val="0-#ppt_w/2"/>
                                          </p:val>
                                        </p:tav>
                                        <p:tav tm="100000">
                                          <p:val>
                                            <p:strVal val="#ppt_x"/>
                                          </p:val>
                                        </p:tav>
                                      </p:tavLst>
                                    </p:anim>
                                    <p:anim calcmode="lin" valueType="num">
                                      <p:cBhvr additive="base">
                                        <p:cTn id="60" dur="500" fill="hold"/>
                                        <p:tgtEl>
                                          <p:spTgt spid="51214"/>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51215"/>
                                        </p:tgtEl>
                                        <p:attrNameLst>
                                          <p:attrName>style.visibility</p:attrName>
                                        </p:attrNameLst>
                                      </p:cBhvr>
                                      <p:to>
                                        <p:strVal val="visible"/>
                                      </p:to>
                                    </p:set>
                                    <p:anim calcmode="lin" valueType="num">
                                      <p:cBhvr additive="base">
                                        <p:cTn id="65" dur="500" fill="hold"/>
                                        <p:tgtEl>
                                          <p:spTgt spid="51215"/>
                                        </p:tgtEl>
                                        <p:attrNameLst>
                                          <p:attrName>ppt_x</p:attrName>
                                        </p:attrNameLst>
                                      </p:cBhvr>
                                      <p:tavLst>
                                        <p:tav tm="0">
                                          <p:val>
                                            <p:strVal val="0-#ppt_w/2"/>
                                          </p:val>
                                        </p:tav>
                                        <p:tav tm="100000">
                                          <p:val>
                                            <p:strVal val="#ppt_x"/>
                                          </p:val>
                                        </p:tav>
                                      </p:tavLst>
                                    </p:anim>
                                    <p:anim calcmode="lin" valueType="num">
                                      <p:cBhvr additive="base">
                                        <p:cTn id="66" dur="500" fill="hold"/>
                                        <p:tgtEl>
                                          <p:spTgt spid="51215"/>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51216"/>
                                        </p:tgtEl>
                                        <p:attrNameLst>
                                          <p:attrName>style.visibility</p:attrName>
                                        </p:attrNameLst>
                                      </p:cBhvr>
                                      <p:to>
                                        <p:strVal val="visible"/>
                                      </p:to>
                                    </p:set>
                                    <p:anim calcmode="lin" valueType="num">
                                      <p:cBhvr additive="base">
                                        <p:cTn id="69" dur="500" fill="hold"/>
                                        <p:tgtEl>
                                          <p:spTgt spid="51216"/>
                                        </p:tgtEl>
                                        <p:attrNameLst>
                                          <p:attrName>ppt_x</p:attrName>
                                        </p:attrNameLst>
                                      </p:cBhvr>
                                      <p:tavLst>
                                        <p:tav tm="0">
                                          <p:val>
                                            <p:strVal val="0-#ppt_w/2"/>
                                          </p:val>
                                        </p:tav>
                                        <p:tav tm="100000">
                                          <p:val>
                                            <p:strVal val="#ppt_x"/>
                                          </p:val>
                                        </p:tav>
                                      </p:tavLst>
                                    </p:anim>
                                    <p:anim calcmode="lin" valueType="num">
                                      <p:cBhvr additive="base">
                                        <p:cTn id="70" dur="500" fill="hold"/>
                                        <p:tgtEl>
                                          <p:spTgt spid="5121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51217"/>
                                        </p:tgtEl>
                                        <p:attrNameLst>
                                          <p:attrName>style.visibility</p:attrName>
                                        </p:attrNameLst>
                                      </p:cBhvr>
                                      <p:to>
                                        <p:strVal val="visible"/>
                                      </p:to>
                                    </p:set>
                                    <p:anim calcmode="lin" valueType="num">
                                      <p:cBhvr additive="base">
                                        <p:cTn id="73" dur="500" fill="hold"/>
                                        <p:tgtEl>
                                          <p:spTgt spid="51217"/>
                                        </p:tgtEl>
                                        <p:attrNameLst>
                                          <p:attrName>ppt_x</p:attrName>
                                        </p:attrNameLst>
                                      </p:cBhvr>
                                      <p:tavLst>
                                        <p:tav tm="0">
                                          <p:val>
                                            <p:strVal val="0-#ppt_w/2"/>
                                          </p:val>
                                        </p:tav>
                                        <p:tav tm="100000">
                                          <p:val>
                                            <p:strVal val="#ppt_x"/>
                                          </p:val>
                                        </p:tav>
                                      </p:tavLst>
                                    </p:anim>
                                    <p:anim calcmode="lin" valueType="num">
                                      <p:cBhvr additive="base">
                                        <p:cTn id="74" dur="500" fill="hold"/>
                                        <p:tgtEl>
                                          <p:spTgt spid="5121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1243"/>
                                        </p:tgtEl>
                                        <p:attrNameLst>
                                          <p:attrName>style.visibility</p:attrName>
                                        </p:attrNameLst>
                                      </p:cBhvr>
                                      <p:to>
                                        <p:strVal val="visible"/>
                                      </p:to>
                                    </p:set>
                                    <p:anim calcmode="lin" valueType="num">
                                      <p:cBhvr additive="base">
                                        <p:cTn id="79" dur="500" fill="hold"/>
                                        <p:tgtEl>
                                          <p:spTgt spid="51243"/>
                                        </p:tgtEl>
                                        <p:attrNameLst>
                                          <p:attrName>ppt_x</p:attrName>
                                        </p:attrNameLst>
                                      </p:cBhvr>
                                      <p:tavLst>
                                        <p:tav tm="0">
                                          <p:val>
                                            <p:strVal val="0-#ppt_w/2"/>
                                          </p:val>
                                        </p:tav>
                                        <p:tav tm="100000">
                                          <p:val>
                                            <p:strVal val="#ppt_x"/>
                                          </p:val>
                                        </p:tav>
                                      </p:tavLst>
                                    </p:anim>
                                    <p:anim calcmode="lin" valueType="num">
                                      <p:cBhvr additive="base">
                                        <p:cTn id="80" dur="500" fill="hold"/>
                                        <p:tgtEl>
                                          <p:spTgt spid="5124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51218"/>
                                        </p:tgtEl>
                                        <p:attrNameLst>
                                          <p:attrName>style.visibility</p:attrName>
                                        </p:attrNameLst>
                                      </p:cBhvr>
                                      <p:to>
                                        <p:strVal val="visible"/>
                                      </p:to>
                                    </p:set>
                                    <p:anim calcmode="lin" valueType="num">
                                      <p:cBhvr additive="base">
                                        <p:cTn id="83" dur="500" fill="hold"/>
                                        <p:tgtEl>
                                          <p:spTgt spid="51218"/>
                                        </p:tgtEl>
                                        <p:attrNameLst>
                                          <p:attrName>ppt_x</p:attrName>
                                        </p:attrNameLst>
                                      </p:cBhvr>
                                      <p:tavLst>
                                        <p:tav tm="0">
                                          <p:val>
                                            <p:strVal val="0-#ppt_w/2"/>
                                          </p:val>
                                        </p:tav>
                                        <p:tav tm="100000">
                                          <p:val>
                                            <p:strVal val="#ppt_x"/>
                                          </p:val>
                                        </p:tav>
                                      </p:tavLst>
                                    </p:anim>
                                    <p:anim calcmode="lin" valueType="num">
                                      <p:cBhvr additive="base">
                                        <p:cTn id="84" dur="500" fill="hold"/>
                                        <p:tgtEl>
                                          <p:spTgt spid="51218"/>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51219"/>
                                        </p:tgtEl>
                                        <p:attrNameLst>
                                          <p:attrName>style.visibility</p:attrName>
                                        </p:attrNameLst>
                                      </p:cBhvr>
                                      <p:to>
                                        <p:strVal val="visible"/>
                                      </p:to>
                                    </p:set>
                                    <p:anim calcmode="lin" valueType="num">
                                      <p:cBhvr additive="base">
                                        <p:cTn id="87" dur="500" fill="hold"/>
                                        <p:tgtEl>
                                          <p:spTgt spid="51219"/>
                                        </p:tgtEl>
                                        <p:attrNameLst>
                                          <p:attrName>ppt_x</p:attrName>
                                        </p:attrNameLst>
                                      </p:cBhvr>
                                      <p:tavLst>
                                        <p:tav tm="0">
                                          <p:val>
                                            <p:strVal val="0-#ppt_w/2"/>
                                          </p:val>
                                        </p:tav>
                                        <p:tav tm="100000">
                                          <p:val>
                                            <p:strVal val="#ppt_x"/>
                                          </p:val>
                                        </p:tav>
                                      </p:tavLst>
                                    </p:anim>
                                    <p:anim calcmode="lin" valueType="num">
                                      <p:cBhvr additive="base">
                                        <p:cTn id="88" dur="500" fill="hold"/>
                                        <p:tgtEl>
                                          <p:spTgt spid="51219"/>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51220"/>
                                        </p:tgtEl>
                                        <p:attrNameLst>
                                          <p:attrName>style.visibility</p:attrName>
                                        </p:attrNameLst>
                                      </p:cBhvr>
                                      <p:to>
                                        <p:strVal val="visible"/>
                                      </p:to>
                                    </p:set>
                                    <p:anim calcmode="lin" valueType="num">
                                      <p:cBhvr additive="base">
                                        <p:cTn id="93" dur="500" fill="hold"/>
                                        <p:tgtEl>
                                          <p:spTgt spid="51220"/>
                                        </p:tgtEl>
                                        <p:attrNameLst>
                                          <p:attrName>ppt_x</p:attrName>
                                        </p:attrNameLst>
                                      </p:cBhvr>
                                      <p:tavLst>
                                        <p:tav tm="0">
                                          <p:val>
                                            <p:strVal val="0-#ppt_w/2"/>
                                          </p:val>
                                        </p:tav>
                                        <p:tav tm="100000">
                                          <p:val>
                                            <p:strVal val="#ppt_x"/>
                                          </p:val>
                                        </p:tav>
                                      </p:tavLst>
                                    </p:anim>
                                    <p:anim calcmode="lin" valueType="num">
                                      <p:cBhvr additive="base">
                                        <p:cTn id="94" dur="500" fill="hold"/>
                                        <p:tgtEl>
                                          <p:spTgt spid="5122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1206"/>
                                        </p:tgtEl>
                                        <p:attrNameLst>
                                          <p:attrName>style.visibility</p:attrName>
                                        </p:attrNameLst>
                                      </p:cBhvr>
                                      <p:to>
                                        <p:strVal val="visible"/>
                                      </p:to>
                                    </p:set>
                                    <p:anim calcmode="lin" valueType="num">
                                      <p:cBhvr additive="base">
                                        <p:cTn id="97" dur="500" fill="hold"/>
                                        <p:tgtEl>
                                          <p:spTgt spid="51206"/>
                                        </p:tgtEl>
                                        <p:attrNameLst>
                                          <p:attrName>ppt_x</p:attrName>
                                        </p:attrNameLst>
                                      </p:cBhvr>
                                      <p:tavLst>
                                        <p:tav tm="0">
                                          <p:val>
                                            <p:strVal val="0-#ppt_w/2"/>
                                          </p:val>
                                        </p:tav>
                                        <p:tav tm="100000">
                                          <p:val>
                                            <p:strVal val="#ppt_x"/>
                                          </p:val>
                                        </p:tav>
                                      </p:tavLst>
                                    </p:anim>
                                    <p:anim calcmode="lin" valueType="num">
                                      <p:cBhvr additive="base">
                                        <p:cTn id="98" dur="500" fill="hold"/>
                                        <p:tgtEl>
                                          <p:spTgt spid="51206"/>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51222"/>
                                        </p:tgtEl>
                                        <p:attrNameLst>
                                          <p:attrName>style.visibility</p:attrName>
                                        </p:attrNameLst>
                                      </p:cBhvr>
                                      <p:to>
                                        <p:strVal val="visible"/>
                                      </p:to>
                                    </p:set>
                                    <p:anim calcmode="lin" valueType="num">
                                      <p:cBhvr additive="base">
                                        <p:cTn id="101" dur="500" fill="hold"/>
                                        <p:tgtEl>
                                          <p:spTgt spid="51222"/>
                                        </p:tgtEl>
                                        <p:attrNameLst>
                                          <p:attrName>ppt_x</p:attrName>
                                        </p:attrNameLst>
                                      </p:cBhvr>
                                      <p:tavLst>
                                        <p:tav tm="0">
                                          <p:val>
                                            <p:strVal val="0-#ppt_w/2"/>
                                          </p:val>
                                        </p:tav>
                                        <p:tav tm="100000">
                                          <p:val>
                                            <p:strVal val="#ppt_x"/>
                                          </p:val>
                                        </p:tav>
                                      </p:tavLst>
                                    </p:anim>
                                    <p:anim calcmode="lin" valueType="num">
                                      <p:cBhvr additive="base">
                                        <p:cTn id="102" dur="500" fill="hold"/>
                                        <p:tgtEl>
                                          <p:spTgt spid="51222"/>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51224"/>
                                        </p:tgtEl>
                                        <p:attrNameLst>
                                          <p:attrName>style.visibility</p:attrName>
                                        </p:attrNameLst>
                                      </p:cBhvr>
                                      <p:to>
                                        <p:strVal val="visible"/>
                                      </p:to>
                                    </p:set>
                                    <p:anim calcmode="lin" valueType="num">
                                      <p:cBhvr additive="base">
                                        <p:cTn id="107" dur="500" fill="hold"/>
                                        <p:tgtEl>
                                          <p:spTgt spid="51224"/>
                                        </p:tgtEl>
                                        <p:attrNameLst>
                                          <p:attrName>ppt_x</p:attrName>
                                        </p:attrNameLst>
                                      </p:cBhvr>
                                      <p:tavLst>
                                        <p:tav tm="0">
                                          <p:val>
                                            <p:strVal val="0-#ppt_w/2"/>
                                          </p:val>
                                        </p:tav>
                                        <p:tav tm="100000">
                                          <p:val>
                                            <p:strVal val="#ppt_x"/>
                                          </p:val>
                                        </p:tav>
                                      </p:tavLst>
                                    </p:anim>
                                    <p:anim calcmode="lin" valueType="num">
                                      <p:cBhvr additive="base">
                                        <p:cTn id="108" dur="500" fill="hold"/>
                                        <p:tgtEl>
                                          <p:spTgt spid="51224"/>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51225"/>
                                        </p:tgtEl>
                                        <p:attrNameLst>
                                          <p:attrName>style.visibility</p:attrName>
                                        </p:attrNameLst>
                                      </p:cBhvr>
                                      <p:to>
                                        <p:strVal val="visible"/>
                                      </p:to>
                                    </p:set>
                                    <p:anim calcmode="lin" valueType="num">
                                      <p:cBhvr additive="base">
                                        <p:cTn id="111" dur="500" fill="hold"/>
                                        <p:tgtEl>
                                          <p:spTgt spid="51225"/>
                                        </p:tgtEl>
                                        <p:attrNameLst>
                                          <p:attrName>ppt_x</p:attrName>
                                        </p:attrNameLst>
                                      </p:cBhvr>
                                      <p:tavLst>
                                        <p:tav tm="0">
                                          <p:val>
                                            <p:strVal val="0-#ppt_w/2"/>
                                          </p:val>
                                        </p:tav>
                                        <p:tav tm="100000">
                                          <p:val>
                                            <p:strVal val="#ppt_x"/>
                                          </p:val>
                                        </p:tav>
                                      </p:tavLst>
                                    </p:anim>
                                    <p:anim calcmode="lin" valueType="num">
                                      <p:cBhvr additive="base">
                                        <p:cTn id="112" dur="500" fill="hold"/>
                                        <p:tgtEl>
                                          <p:spTgt spid="51225"/>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51226"/>
                                        </p:tgtEl>
                                        <p:attrNameLst>
                                          <p:attrName>style.visibility</p:attrName>
                                        </p:attrNameLst>
                                      </p:cBhvr>
                                      <p:to>
                                        <p:strVal val="visible"/>
                                      </p:to>
                                    </p:set>
                                    <p:anim calcmode="lin" valueType="num">
                                      <p:cBhvr additive="base">
                                        <p:cTn id="115" dur="500" fill="hold"/>
                                        <p:tgtEl>
                                          <p:spTgt spid="51226"/>
                                        </p:tgtEl>
                                        <p:attrNameLst>
                                          <p:attrName>ppt_x</p:attrName>
                                        </p:attrNameLst>
                                      </p:cBhvr>
                                      <p:tavLst>
                                        <p:tav tm="0">
                                          <p:val>
                                            <p:strVal val="0-#ppt_w/2"/>
                                          </p:val>
                                        </p:tav>
                                        <p:tav tm="100000">
                                          <p:val>
                                            <p:strVal val="#ppt_x"/>
                                          </p:val>
                                        </p:tav>
                                      </p:tavLst>
                                    </p:anim>
                                    <p:anim calcmode="lin" valueType="num">
                                      <p:cBhvr additive="base">
                                        <p:cTn id="116" dur="500" fill="hold"/>
                                        <p:tgtEl>
                                          <p:spTgt spid="51226"/>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51227"/>
                                        </p:tgtEl>
                                        <p:attrNameLst>
                                          <p:attrName>style.visibility</p:attrName>
                                        </p:attrNameLst>
                                      </p:cBhvr>
                                      <p:to>
                                        <p:strVal val="visible"/>
                                      </p:to>
                                    </p:set>
                                    <p:anim calcmode="lin" valueType="num">
                                      <p:cBhvr additive="base">
                                        <p:cTn id="121" dur="500" fill="hold"/>
                                        <p:tgtEl>
                                          <p:spTgt spid="51227"/>
                                        </p:tgtEl>
                                        <p:attrNameLst>
                                          <p:attrName>ppt_x</p:attrName>
                                        </p:attrNameLst>
                                      </p:cBhvr>
                                      <p:tavLst>
                                        <p:tav tm="0">
                                          <p:val>
                                            <p:strVal val="0-#ppt_w/2"/>
                                          </p:val>
                                        </p:tav>
                                        <p:tav tm="100000">
                                          <p:val>
                                            <p:strVal val="#ppt_x"/>
                                          </p:val>
                                        </p:tav>
                                      </p:tavLst>
                                    </p:anim>
                                    <p:anim calcmode="lin" valueType="num">
                                      <p:cBhvr additive="base">
                                        <p:cTn id="122" dur="500" fill="hold"/>
                                        <p:tgtEl>
                                          <p:spTgt spid="51227"/>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51228"/>
                                        </p:tgtEl>
                                        <p:attrNameLst>
                                          <p:attrName>style.visibility</p:attrName>
                                        </p:attrNameLst>
                                      </p:cBhvr>
                                      <p:to>
                                        <p:strVal val="visible"/>
                                      </p:to>
                                    </p:set>
                                    <p:anim calcmode="lin" valueType="num">
                                      <p:cBhvr additive="base">
                                        <p:cTn id="125" dur="500" fill="hold"/>
                                        <p:tgtEl>
                                          <p:spTgt spid="51228"/>
                                        </p:tgtEl>
                                        <p:attrNameLst>
                                          <p:attrName>ppt_x</p:attrName>
                                        </p:attrNameLst>
                                      </p:cBhvr>
                                      <p:tavLst>
                                        <p:tav tm="0">
                                          <p:val>
                                            <p:strVal val="0-#ppt_w/2"/>
                                          </p:val>
                                        </p:tav>
                                        <p:tav tm="100000">
                                          <p:val>
                                            <p:strVal val="#ppt_x"/>
                                          </p:val>
                                        </p:tav>
                                      </p:tavLst>
                                    </p:anim>
                                    <p:anim calcmode="lin" valueType="num">
                                      <p:cBhvr additive="base">
                                        <p:cTn id="126" dur="500" fill="hold"/>
                                        <p:tgtEl>
                                          <p:spTgt spid="51228"/>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51236"/>
                                        </p:tgtEl>
                                        <p:attrNameLst>
                                          <p:attrName>style.visibility</p:attrName>
                                        </p:attrNameLst>
                                      </p:cBhvr>
                                      <p:to>
                                        <p:strVal val="visible"/>
                                      </p:to>
                                    </p:set>
                                    <p:anim calcmode="lin" valueType="num">
                                      <p:cBhvr additive="base">
                                        <p:cTn id="129" dur="500" fill="hold"/>
                                        <p:tgtEl>
                                          <p:spTgt spid="51236"/>
                                        </p:tgtEl>
                                        <p:attrNameLst>
                                          <p:attrName>ppt_x</p:attrName>
                                        </p:attrNameLst>
                                      </p:cBhvr>
                                      <p:tavLst>
                                        <p:tav tm="0">
                                          <p:val>
                                            <p:strVal val="0-#ppt_w/2"/>
                                          </p:val>
                                        </p:tav>
                                        <p:tav tm="100000">
                                          <p:val>
                                            <p:strVal val="#ppt_x"/>
                                          </p:val>
                                        </p:tav>
                                      </p:tavLst>
                                    </p:anim>
                                    <p:anim calcmode="lin" valueType="num">
                                      <p:cBhvr additive="base">
                                        <p:cTn id="130" dur="500" fill="hold"/>
                                        <p:tgtEl>
                                          <p:spTgt spid="51236"/>
                                        </p:tgtEl>
                                        <p:attrNameLst>
                                          <p:attrName>ppt_y</p:attrName>
                                        </p:attrNameLst>
                                      </p:cBhvr>
                                      <p:tavLst>
                                        <p:tav tm="0">
                                          <p:val>
                                            <p:strVal val="#ppt_y"/>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51241"/>
                                        </p:tgtEl>
                                        <p:attrNameLst>
                                          <p:attrName>style.visibility</p:attrName>
                                        </p:attrNameLst>
                                      </p:cBhvr>
                                      <p:to>
                                        <p:strVal val="visible"/>
                                      </p:to>
                                    </p:set>
                                    <p:anim calcmode="lin" valueType="num">
                                      <p:cBhvr additive="base">
                                        <p:cTn id="135" dur="500" fill="hold"/>
                                        <p:tgtEl>
                                          <p:spTgt spid="51241"/>
                                        </p:tgtEl>
                                        <p:attrNameLst>
                                          <p:attrName>ppt_x</p:attrName>
                                        </p:attrNameLst>
                                      </p:cBhvr>
                                      <p:tavLst>
                                        <p:tav tm="0">
                                          <p:val>
                                            <p:strVal val="0-#ppt_w/2"/>
                                          </p:val>
                                        </p:tav>
                                        <p:tav tm="100000">
                                          <p:val>
                                            <p:strVal val="#ppt_x"/>
                                          </p:val>
                                        </p:tav>
                                      </p:tavLst>
                                    </p:anim>
                                    <p:anim calcmode="lin" valueType="num">
                                      <p:cBhvr additive="base">
                                        <p:cTn id="136" dur="500" fill="hold"/>
                                        <p:tgtEl>
                                          <p:spTgt spid="51241"/>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51238"/>
                                        </p:tgtEl>
                                        <p:attrNameLst>
                                          <p:attrName>style.visibility</p:attrName>
                                        </p:attrNameLst>
                                      </p:cBhvr>
                                      <p:to>
                                        <p:strVal val="visible"/>
                                      </p:to>
                                    </p:set>
                                    <p:anim calcmode="lin" valueType="num">
                                      <p:cBhvr additive="base">
                                        <p:cTn id="139" dur="500" fill="hold"/>
                                        <p:tgtEl>
                                          <p:spTgt spid="51238"/>
                                        </p:tgtEl>
                                        <p:attrNameLst>
                                          <p:attrName>ppt_x</p:attrName>
                                        </p:attrNameLst>
                                      </p:cBhvr>
                                      <p:tavLst>
                                        <p:tav tm="0">
                                          <p:val>
                                            <p:strVal val="0-#ppt_w/2"/>
                                          </p:val>
                                        </p:tav>
                                        <p:tav tm="100000">
                                          <p:val>
                                            <p:strVal val="#ppt_x"/>
                                          </p:val>
                                        </p:tav>
                                      </p:tavLst>
                                    </p:anim>
                                    <p:anim calcmode="lin" valueType="num">
                                      <p:cBhvr additive="base">
                                        <p:cTn id="140" dur="500" fill="hold"/>
                                        <p:tgtEl>
                                          <p:spTgt spid="51238"/>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8" fill="hold" grpId="0" nodeType="clickEffect">
                                  <p:stCondLst>
                                    <p:cond delay="0"/>
                                  </p:stCondLst>
                                  <p:childTnLst>
                                    <p:set>
                                      <p:cBhvr>
                                        <p:cTn id="144" dur="1" fill="hold">
                                          <p:stCondLst>
                                            <p:cond delay="0"/>
                                          </p:stCondLst>
                                        </p:cTn>
                                        <p:tgtEl>
                                          <p:spTgt spid="51242"/>
                                        </p:tgtEl>
                                        <p:attrNameLst>
                                          <p:attrName>style.visibility</p:attrName>
                                        </p:attrNameLst>
                                      </p:cBhvr>
                                      <p:to>
                                        <p:strVal val="visible"/>
                                      </p:to>
                                    </p:set>
                                    <p:anim calcmode="lin" valueType="num">
                                      <p:cBhvr additive="base">
                                        <p:cTn id="145" dur="500" fill="hold"/>
                                        <p:tgtEl>
                                          <p:spTgt spid="51242"/>
                                        </p:tgtEl>
                                        <p:attrNameLst>
                                          <p:attrName>ppt_x</p:attrName>
                                        </p:attrNameLst>
                                      </p:cBhvr>
                                      <p:tavLst>
                                        <p:tav tm="0">
                                          <p:val>
                                            <p:strVal val="0-#ppt_w/2"/>
                                          </p:val>
                                        </p:tav>
                                        <p:tav tm="100000">
                                          <p:val>
                                            <p:strVal val="#ppt_x"/>
                                          </p:val>
                                        </p:tav>
                                      </p:tavLst>
                                    </p:anim>
                                    <p:anim calcmode="lin" valueType="num">
                                      <p:cBhvr additive="base">
                                        <p:cTn id="146" dur="500" fill="hold"/>
                                        <p:tgtEl>
                                          <p:spTgt spid="51242"/>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51239"/>
                                        </p:tgtEl>
                                        <p:attrNameLst>
                                          <p:attrName>style.visibility</p:attrName>
                                        </p:attrNameLst>
                                      </p:cBhvr>
                                      <p:to>
                                        <p:strVal val="visible"/>
                                      </p:to>
                                    </p:set>
                                    <p:anim calcmode="lin" valueType="num">
                                      <p:cBhvr additive="base">
                                        <p:cTn id="149" dur="500" fill="hold"/>
                                        <p:tgtEl>
                                          <p:spTgt spid="51239"/>
                                        </p:tgtEl>
                                        <p:attrNameLst>
                                          <p:attrName>ppt_x</p:attrName>
                                        </p:attrNameLst>
                                      </p:cBhvr>
                                      <p:tavLst>
                                        <p:tav tm="0">
                                          <p:val>
                                            <p:strVal val="0-#ppt_w/2"/>
                                          </p:val>
                                        </p:tav>
                                        <p:tav tm="100000">
                                          <p:val>
                                            <p:strVal val="#ppt_x"/>
                                          </p:val>
                                        </p:tav>
                                      </p:tavLst>
                                    </p:anim>
                                    <p:anim calcmode="lin" valueType="num">
                                      <p:cBhvr additive="base">
                                        <p:cTn id="150" dur="500" fill="hold"/>
                                        <p:tgtEl>
                                          <p:spTgt spid="51239"/>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5"/>
                                        </p:tgtEl>
                                        <p:attrNameLst>
                                          <p:attrName>style.visibility</p:attrName>
                                        </p:attrNameLst>
                                      </p:cBhvr>
                                      <p:to>
                                        <p:strVal val="visible"/>
                                      </p:to>
                                    </p:set>
                                    <p:animEffect transition="in" filter="fade">
                                      <p:cBhvr>
                                        <p:cTn id="155" dur="500"/>
                                        <p:tgtEl>
                                          <p:spTgt spid="5"/>
                                        </p:tgtEl>
                                      </p:cBhvr>
                                    </p:animEffect>
                                  </p:childTnLst>
                                </p:cTn>
                              </p:par>
                              <p:par>
                                <p:cTn id="156" presetID="2" presetClass="entr" presetSubtype="8" fill="hold" grpId="0" nodeType="withEffect">
                                  <p:stCondLst>
                                    <p:cond delay="0"/>
                                  </p:stCondLst>
                                  <p:childTnLst>
                                    <p:set>
                                      <p:cBhvr>
                                        <p:cTn id="157" dur="1" fill="hold">
                                          <p:stCondLst>
                                            <p:cond delay="0"/>
                                          </p:stCondLst>
                                        </p:cTn>
                                        <p:tgtEl>
                                          <p:spTgt spid="44"/>
                                        </p:tgtEl>
                                        <p:attrNameLst>
                                          <p:attrName>style.visibility</p:attrName>
                                        </p:attrNameLst>
                                      </p:cBhvr>
                                      <p:to>
                                        <p:strVal val="visible"/>
                                      </p:to>
                                    </p:set>
                                    <p:anim calcmode="lin" valueType="num">
                                      <p:cBhvr additive="base">
                                        <p:cTn id="158" dur="500" fill="hold"/>
                                        <p:tgtEl>
                                          <p:spTgt spid="44"/>
                                        </p:tgtEl>
                                        <p:attrNameLst>
                                          <p:attrName>ppt_x</p:attrName>
                                        </p:attrNameLst>
                                      </p:cBhvr>
                                      <p:tavLst>
                                        <p:tav tm="0">
                                          <p:val>
                                            <p:strVal val="0-#ppt_w/2"/>
                                          </p:val>
                                        </p:tav>
                                        <p:tav tm="100000">
                                          <p:val>
                                            <p:strVal val="#ppt_x"/>
                                          </p:val>
                                        </p:tav>
                                      </p:tavLst>
                                    </p:anim>
                                    <p:anim calcmode="lin" valueType="num">
                                      <p:cBhvr additive="base">
                                        <p:cTn id="159"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8" fill="hold" grpId="0" nodeType="clickEffect">
                                  <p:stCondLst>
                                    <p:cond delay="0"/>
                                  </p:stCondLst>
                                  <p:childTnLst>
                                    <p:set>
                                      <p:cBhvr>
                                        <p:cTn id="163" dur="1" fill="hold">
                                          <p:stCondLst>
                                            <p:cond delay="0"/>
                                          </p:stCondLst>
                                        </p:cTn>
                                        <p:tgtEl>
                                          <p:spTgt spid="51234"/>
                                        </p:tgtEl>
                                        <p:attrNameLst>
                                          <p:attrName>style.visibility</p:attrName>
                                        </p:attrNameLst>
                                      </p:cBhvr>
                                      <p:to>
                                        <p:strVal val="visible"/>
                                      </p:to>
                                    </p:set>
                                    <p:anim calcmode="lin" valueType="num">
                                      <p:cBhvr additive="base">
                                        <p:cTn id="164" dur="500" fill="hold"/>
                                        <p:tgtEl>
                                          <p:spTgt spid="51234"/>
                                        </p:tgtEl>
                                        <p:attrNameLst>
                                          <p:attrName>ppt_x</p:attrName>
                                        </p:attrNameLst>
                                      </p:cBhvr>
                                      <p:tavLst>
                                        <p:tav tm="0">
                                          <p:val>
                                            <p:strVal val="0-#ppt_w/2"/>
                                          </p:val>
                                        </p:tav>
                                        <p:tav tm="100000">
                                          <p:val>
                                            <p:strVal val="#ppt_x"/>
                                          </p:val>
                                        </p:tav>
                                      </p:tavLst>
                                    </p:anim>
                                    <p:anim calcmode="lin" valueType="num">
                                      <p:cBhvr additive="base">
                                        <p:cTn id="165" dur="500" fill="hold"/>
                                        <p:tgtEl>
                                          <p:spTgt spid="51234"/>
                                        </p:tgtEl>
                                        <p:attrNameLst>
                                          <p:attrName>ppt_y</p:attrName>
                                        </p:attrNameLst>
                                      </p:cBhvr>
                                      <p:tavLst>
                                        <p:tav tm="0">
                                          <p:val>
                                            <p:strVal val="#ppt_y"/>
                                          </p:val>
                                        </p:tav>
                                        <p:tav tm="100000">
                                          <p:val>
                                            <p:strVal val="#ppt_y"/>
                                          </p:val>
                                        </p:tav>
                                      </p:tavLst>
                                    </p:anim>
                                  </p:childTnLst>
                                </p:cTn>
                              </p:par>
                              <p:par>
                                <p:cTn id="166" presetID="2" presetClass="entr" presetSubtype="8" fill="hold" grpId="0" nodeType="withEffect">
                                  <p:stCondLst>
                                    <p:cond delay="0"/>
                                  </p:stCondLst>
                                  <p:childTnLst>
                                    <p:set>
                                      <p:cBhvr>
                                        <p:cTn id="167" dur="1" fill="hold">
                                          <p:stCondLst>
                                            <p:cond delay="0"/>
                                          </p:stCondLst>
                                        </p:cTn>
                                        <p:tgtEl>
                                          <p:spTgt spid="51235"/>
                                        </p:tgtEl>
                                        <p:attrNameLst>
                                          <p:attrName>style.visibility</p:attrName>
                                        </p:attrNameLst>
                                      </p:cBhvr>
                                      <p:to>
                                        <p:strVal val="visible"/>
                                      </p:to>
                                    </p:set>
                                    <p:anim calcmode="lin" valueType="num">
                                      <p:cBhvr additive="base">
                                        <p:cTn id="168" dur="500" fill="hold"/>
                                        <p:tgtEl>
                                          <p:spTgt spid="51235"/>
                                        </p:tgtEl>
                                        <p:attrNameLst>
                                          <p:attrName>ppt_x</p:attrName>
                                        </p:attrNameLst>
                                      </p:cBhvr>
                                      <p:tavLst>
                                        <p:tav tm="0">
                                          <p:val>
                                            <p:strVal val="0-#ppt_w/2"/>
                                          </p:val>
                                        </p:tav>
                                        <p:tav tm="100000">
                                          <p:val>
                                            <p:strVal val="#ppt_x"/>
                                          </p:val>
                                        </p:tav>
                                      </p:tavLst>
                                    </p:anim>
                                    <p:anim calcmode="lin" valueType="num">
                                      <p:cBhvr additive="base">
                                        <p:cTn id="169" dur="500" fill="hold"/>
                                        <p:tgtEl>
                                          <p:spTgt spid="51235"/>
                                        </p:tgtEl>
                                        <p:attrNameLst>
                                          <p:attrName>ppt_y</p:attrName>
                                        </p:attrNameLst>
                                      </p:cBhvr>
                                      <p:tavLst>
                                        <p:tav tm="0">
                                          <p:val>
                                            <p:strVal val="#ppt_y"/>
                                          </p:val>
                                        </p:tav>
                                        <p:tav tm="100000">
                                          <p:val>
                                            <p:strVal val="#ppt_y"/>
                                          </p:val>
                                        </p:tav>
                                      </p:tavLst>
                                    </p:anim>
                                  </p:childTnLst>
                                </p:cTn>
                              </p:par>
                              <p:par>
                                <p:cTn id="170" presetID="2" presetClass="entr" presetSubtype="8" fill="hold" grpId="0" nodeType="withEffect">
                                  <p:stCondLst>
                                    <p:cond delay="0"/>
                                  </p:stCondLst>
                                  <p:childTnLst>
                                    <p:set>
                                      <p:cBhvr>
                                        <p:cTn id="171" dur="1" fill="hold">
                                          <p:stCondLst>
                                            <p:cond delay="0"/>
                                          </p:stCondLst>
                                        </p:cTn>
                                        <p:tgtEl>
                                          <p:spTgt spid="51229"/>
                                        </p:tgtEl>
                                        <p:attrNameLst>
                                          <p:attrName>style.visibility</p:attrName>
                                        </p:attrNameLst>
                                      </p:cBhvr>
                                      <p:to>
                                        <p:strVal val="visible"/>
                                      </p:to>
                                    </p:set>
                                    <p:anim calcmode="lin" valueType="num">
                                      <p:cBhvr additive="base">
                                        <p:cTn id="172" dur="500" fill="hold"/>
                                        <p:tgtEl>
                                          <p:spTgt spid="51229"/>
                                        </p:tgtEl>
                                        <p:attrNameLst>
                                          <p:attrName>ppt_x</p:attrName>
                                        </p:attrNameLst>
                                      </p:cBhvr>
                                      <p:tavLst>
                                        <p:tav tm="0">
                                          <p:val>
                                            <p:strVal val="0-#ppt_w/2"/>
                                          </p:val>
                                        </p:tav>
                                        <p:tav tm="100000">
                                          <p:val>
                                            <p:strVal val="#ppt_x"/>
                                          </p:val>
                                        </p:tav>
                                      </p:tavLst>
                                    </p:anim>
                                    <p:anim calcmode="lin" valueType="num">
                                      <p:cBhvr additive="base">
                                        <p:cTn id="173" dur="500" fill="hold"/>
                                        <p:tgtEl>
                                          <p:spTgt spid="51229"/>
                                        </p:tgtEl>
                                        <p:attrNameLst>
                                          <p:attrName>ppt_y</p:attrName>
                                        </p:attrNameLst>
                                      </p:cBhvr>
                                      <p:tavLst>
                                        <p:tav tm="0">
                                          <p:val>
                                            <p:strVal val="#ppt_y"/>
                                          </p:val>
                                        </p:tav>
                                        <p:tav tm="100000">
                                          <p:val>
                                            <p:strVal val="#ppt_y"/>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8" fill="hold" grpId="0" nodeType="clickEffect">
                                  <p:stCondLst>
                                    <p:cond delay="0"/>
                                  </p:stCondLst>
                                  <p:childTnLst>
                                    <p:set>
                                      <p:cBhvr>
                                        <p:cTn id="177" dur="1" fill="hold">
                                          <p:stCondLst>
                                            <p:cond delay="0"/>
                                          </p:stCondLst>
                                        </p:cTn>
                                        <p:tgtEl>
                                          <p:spTgt spid="51230"/>
                                        </p:tgtEl>
                                        <p:attrNameLst>
                                          <p:attrName>style.visibility</p:attrName>
                                        </p:attrNameLst>
                                      </p:cBhvr>
                                      <p:to>
                                        <p:strVal val="visible"/>
                                      </p:to>
                                    </p:set>
                                    <p:anim calcmode="lin" valueType="num">
                                      <p:cBhvr additive="base">
                                        <p:cTn id="178" dur="500" fill="hold"/>
                                        <p:tgtEl>
                                          <p:spTgt spid="51230"/>
                                        </p:tgtEl>
                                        <p:attrNameLst>
                                          <p:attrName>ppt_x</p:attrName>
                                        </p:attrNameLst>
                                      </p:cBhvr>
                                      <p:tavLst>
                                        <p:tav tm="0">
                                          <p:val>
                                            <p:strVal val="0-#ppt_w/2"/>
                                          </p:val>
                                        </p:tav>
                                        <p:tav tm="100000">
                                          <p:val>
                                            <p:strVal val="#ppt_x"/>
                                          </p:val>
                                        </p:tav>
                                      </p:tavLst>
                                    </p:anim>
                                    <p:anim calcmode="lin" valueType="num">
                                      <p:cBhvr additive="base">
                                        <p:cTn id="179" dur="500" fill="hold"/>
                                        <p:tgtEl>
                                          <p:spTgt spid="51230"/>
                                        </p:tgtEl>
                                        <p:attrNameLst>
                                          <p:attrName>ppt_y</p:attrName>
                                        </p:attrNameLst>
                                      </p:cBhvr>
                                      <p:tavLst>
                                        <p:tav tm="0">
                                          <p:val>
                                            <p:strVal val="#ppt_y"/>
                                          </p:val>
                                        </p:tav>
                                        <p:tav tm="100000">
                                          <p:val>
                                            <p:strVal val="#ppt_y"/>
                                          </p:val>
                                        </p:tav>
                                      </p:tavLst>
                                    </p:anim>
                                  </p:childTnLst>
                                </p:cTn>
                              </p:par>
                              <p:par>
                                <p:cTn id="180" presetID="2" presetClass="entr" presetSubtype="8" fill="hold" grpId="0" nodeType="withEffect">
                                  <p:stCondLst>
                                    <p:cond delay="0"/>
                                  </p:stCondLst>
                                  <p:childTnLst>
                                    <p:set>
                                      <p:cBhvr>
                                        <p:cTn id="181" dur="1" fill="hold">
                                          <p:stCondLst>
                                            <p:cond delay="0"/>
                                          </p:stCondLst>
                                        </p:cTn>
                                        <p:tgtEl>
                                          <p:spTgt spid="51231"/>
                                        </p:tgtEl>
                                        <p:attrNameLst>
                                          <p:attrName>style.visibility</p:attrName>
                                        </p:attrNameLst>
                                      </p:cBhvr>
                                      <p:to>
                                        <p:strVal val="visible"/>
                                      </p:to>
                                    </p:set>
                                    <p:anim calcmode="lin" valueType="num">
                                      <p:cBhvr additive="base">
                                        <p:cTn id="182" dur="500" fill="hold"/>
                                        <p:tgtEl>
                                          <p:spTgt spid="51231"/>
                                        </p:tgtEl>
                                        <p:attrNameLst>
                                          <p:attrName>ppt_x</p:attrName>
                                        </p:attrNameLst>
                                      </p:cBhvr>
                                      <p:tavLst>
                                        <p:tav tm="0">
                                          <p:val>
                                            <p:strVal val="0-#ppt_w/2"/>
                                          </p:val>
                                        </p:tav>
                                        <p:tav tm="100000">
                                          <p:val>
                                            <p:strVal val="#ppt_x"/>
                                          </p:val>
                                        </p:tav>
                                      </p:tavLst>
                                    </p:anim>
                                    <p:anim calcmode="lin" valueType="num">
                                      <p:cBhvr additive="base">
                                        <p:cTn id="183" dur="500" fill="hold"/>
                                        <p:tgtEl>
                                          <p:spTgt spid="51231"/>
                                        </p:tgtEl>
                                        <p:attrNameLst>
                                          <p:attrName>ppt_y</p:attrName>
                                        </p:attrNameLst>
                                      </p:cBhvr>
                                      <p:tavLst>
                                        <p:tav tm="0">
                                          <p:val>
                                            <p:strVal val="#ppt_y"/>
                                          </p:val>
                                        </p:tav>
                                        <p:tav tm="100000">
                                          <p:val>
                                            <p:strVal val="#ppt_y"/>
                                          </p:val>
                                        </p:tav>
                                      </p:tavLst>
                                    </p:anim>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 presetClass="entr" presetSubtype="8" fill="hold" grpId="0" nodeType="clickEffect">
                                  <p:stCondLst>
                                    <p:cond delay="0"/>
                                  </p:stCondLst>
                                  <p:childTnLst>
                                    <p:set>
                                      <p:cBhvr>
                                        <p:cTn id="187" dur="1" fill="hold">
                                          <p:stCondLst>
                                            <p:cond delay="0"/>
                                          </p:stCondLst>
                                        </p:cTn>
                                        <p:tgtEl>
                                          <p:spTgt spid="51232"/>
                                        </p:tgtEl>
                                        <p:attrNameLst>
                                          <p:attrName>style.visibility</p:attrName>
                                        </p:attrNameLst>
                                      </p:cBhvr>
                                      <p:to>
                                        <p:strVal val="visible"/>
                                      </p:to>
                                    </p:set>
                                    <p:anim calcmode="lin" valueType="num">
                                      <p:cBhvr additive="base">
                                        <p:cTn id="188" dur="500" fill="hold"/>
                                        <p:tgtEl>
                                          <p:spTgt spid="51232"/>
                                        </p:tgtEl>
                                        <p:attrNameLst>
                                          <p:attrName>ppt_x</p:attrName>
                                        </p:attrNameLst>
                                      </p:cBhvr>
                                      <p:tavLst>
                                        <p:tav tm="0">
                                          <p:val>
                                            <p:strVal val="0-#ppt_w/2"/>
                                          </p:val>
                                        </p:tav>
                                        <p:tav tm="100000">
                                          <p:val>
                                            <p:strVal val="#ppt_x"/>
                                          </p:val>
                                        </p:tav>
                                      </p:tavLst>
                                    </p:anim>
                                    <p:anim calcmode="lin" valueType="num">
                                      <p:cBhvr additive="base">
                                        <p:cTn id="189" dur="500" fill="hold"/>
                                        <p:tgtEl>
                                          <p:spTgt spid="51232"/>
                                        </p:tgtEl>
                                        <p:attrNameLst>
                                          <p:attrName>ppt_y</p:attrName>
                                        </p:attrNameLst>
                                      </p:cBhvr>
                                      <p:tavLst>
                                        <p:tav tm="0">
                                          <p:val>
                                            <p:strVal val="#ppt_y"/>
                                          </p:val>
                                        </p:tav>
                                        <p:tav tm="100000">
                                          <p:val>
                                            <p:strVal val="#ppt_y"/>
                                          </p:val>
                                        </p:tav>
                                      </p:tavLst>
                                    </p:anim>
                                  </p:childTnLst>
                                </p:cTn>
                              </p:par>
                              <p:par>
                                <p:cTn id="190" presetID="2" presetClass="entr" presetSubtype="8" fill="hold" grpId="0" nodeType="withEffect">
                                  <p:stCondLst>
                                    <p:cond delay="0"/>
                                  </p:stCondLst>
                                  <p:childTnLst>
                                    <p:set>
                                      <p:cBhvr>
                                        <p:cTn id="191" dur="1" fill="hold">
                                          <p:stCondLst>
                                            <p:cond delay="0"/>
                                          </p:stCondLst>
                                        </p:cTn>
                                        <p:tgtEl>
                                          <p:spTgt spid="51233"/>
                                        </p:tgtEl>
                                        <p:attrNameLst>
                                          <p:attrName>style.visibility</p:attrName>
                                        </p:attrNameLst>
                                      </p:cBhvr>
                                      <p:to>
                                        <p:strVal val="visible"/>
                                      </p:to>
                                    </p:set>
                                    <p:anim calcmode="lin" valueType="num">
                                      <p:cBhvr additive="base">
                                        <p:cTn id="192" dur="500" fill="hold"/>
                                        <p:tgtEl>
                                          <p:spTgt spid="51233"/>
                                        </p:tgtEl>
                                        <p:attrNameLst>
                                          <p:attrName>ppt_x</p:attrName>
                                        </p:attrNameLst>
                                      </p:cBhvr>
                                      <p:tavLst>
                                        <p:tav tm="0">
                                          <p:val>
                                            <p:strVal val="0-#ppt_w/2"/>
                                          </p:val>
                                        </p:tav>
                                        <p:tav tm="100000">
                                          <p:val>
                                            <p:strVal val="#ppt_x"/>
                                          </p:val>
                                        </p:tav>
                                      </p:tavLst>
                                    </p:anim>
                                    <p:anim calcmode="lin" valueType="num">
                                      <p:cBhvr additive="base">
                                        <p:cTn id="193" dur="500" fill="hold"/>
                                        <p:tgtEl>
                                          <p:spTgt spid="51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1" grpId="0" animBg="1"/>
      <p:bldP spid="51202" grpId="0" animBg="1"/>
      <p:bldP spid="51203" grpId="0" autoUpdateAnimBg="0"/>
      <p:bldP spid="51204" grpId="0" animBg="1"/>
      <p:bldP spid="51206" grpId="0" animBg="1"/>
      <p:bldP spid="51207" grpId="0" autoUpdateAnimBg="0"/>
      <p:bldP spid="51208" grpId="0" animBg="1"/>
      <p:bldP spid="51209" grpId="0" animBg="1"/>
      <p:bldP spid="51210" grpId="0" autoUpdateAnimBg="0"/>
      <p:bldP spid="51211" grpId="0" animBg="1"/>
      <p:bldP spid="51212" grpId="0" autoUpdateAnimBg="0"/>
      <p:bldP spid="51213" grpId="0" animBg="1"/>
      <p:bldP spid="51214" grpId="0" autoUpdateAnimBg="0"/>
      <p:bldP spid="51215" grpId="0" animBg="1"/>
      <p:bldP spid="51216" grpId="0" animBg="1"/>
      <p:bldP spid="51217" grpId="0" autoUpdateAnimBg="0"/>
      <p:bldP spid="51218" grpId="0" animBg="1"/>
      <p:bldP spid="51219" grpId="0" autoUpdateAnimBg="0"/>
      <p:bldP spid="51220" grpId="0" animBg="1"/>
      <p:bldP spid="51222" grpId="0" autoUpdateAnimBg="0"/>
      <p:bldP spid="51224" grpId="0" animBg="1"/>
      <p:bldP spid="51225" grpId="0" animBg="1"/>
      <p:bldP spid="51226" grpId="0" autoUpdateAnimBg="0"/>
      <p:bldP spid="51227" grpId="0" animBg="1"/>
      <p:bldP spid="51228" grpId="0" animBg="1"/>
      <p:bldP spid="51230" grpId="0" animBg="1"/>
      <p:bldP spid="51231" grpId="0" autoUpdateAnimBg="0"/>
      <p:bldP spid="51232" grpId="0" animBg="1"/>
      <p:bldP spid="51233" grpId="0" autoUpdateAnimBg="0"/>
      <p:bldP spid="51234" grpId="0" animBg="1"/>
      <p:bldP spid="51235" grpId="0" animBg="1"/>
      <p:bldP spid="51229" grpId="0" autoUpdateAnimBg="0"/>
      <p:bldP spid="51236" grpId="0" autoUpdateAnimBg="0"/>
      <p:bldP spid="51238" grpId="0" autoUpdateAnimBg="0"/>
      <p:bldP spid="51239" grpId="0" autoUpdateAnimBg="0"/>
      <p:bldP spid="51241" grpId="0" animBg="1"/>
      <p:bldP spid="51242" grpId="0" animBg="1"/>
      <p:bldP spid="51243" grpId="0" animBg="1"/>
      <p:bldP spid="4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812800" indent="-812800" eaLnBrk="1" hangingPunct="1">
              <a:spcBef>
                <a:spcPts val="500"/>
              </a:spcBef>
              <a:buFontTx/>
              <a:buNone/>
            </a:pPr>
            <a:r>
              <a:rPr lang="en-US" smtClean="0"/>
              <a:t>      3. Problems with the cottage industry</a:t>
            </a:r>
          </a:p>
          <a:p>
            <a:pPr marL="812800" indent="-812800" eaLnBrk="1" hangingPunct="1">
              <a:spcBef>
                <a:spcPts val="500"/>
              </a:spcBef>
              <a:buFontTx/>
              <a:buNone/>
            </a:pPr>
            <a:r>
              <a:rPr lang="en-US" smtClean="0"/>
              <a:t>          a. Disputes between cottagers and 	     merchants over weights of materials 	     and quality of cloth</a:t>
            </a:r>
          </a:p>
          <a:p>
            <a:pPr marL="812800" indent="-812800" eaLnBrk="1" hangingPunct="1">
              <a:spcBef>
                <a:spcPts val="500"/>
              </a:spcBef>
              <a:buFontTx/>
              <a:buNone/>
            </a:pPr>
            <a:r>
              <a:rPr lang="en-US" smtClean="0"/>
              <a:t>          b. Rural labor unorganized and difficult 	     to control</a:t>
            </a:r>
          </a:p>
          <a:p>
            <a:pPr marL="812800" indent="-812800" eaLnBrk="1" hangingPunct="1">
              <a:spcBef>
                <a:spcPts val="500"/>
              </a:spcBef>
              <a:buFontTx/>
              <a:buNone/>
            </a:pPr>
            <a:r>
              <a:rPr lang="en-US" smtClean="0"/>
              <a:t>          c. Merchant-capitalists thus searched 	    for more efficient methods resulting 	    in growth of factories and the 	   	    industrial revolution</a:t>
            </a:r>
          </a:p>
          <a:p>
            <a:pPr marL="812800" indent="-812800" eaLnBrk="1" hangingPunct="1">
              <a:spcBef>
                <a:spcPts val="500"/>
              </a:spcBef>
              <a:buFontTx/>
              <a:buNone/>
            </a:pPr>
            <a:r>
              <a:rPr lang="en-US" smtClean="0"/>
              <a:t>      4. Results</a:t>
            </a:r>
          </a:p>
          <a:p>
            <a:pPr marL="812800" indent="-812800" eaLnBrk="1" hangingPunct="1">
              <a:spcBef>
                <a:spcPts val="500"/>
              </a:spcBef>
              <a:buFontTx/>
              <a:buNone/>
            </a:pPr>
            <a:r>
              <a:rPr lang="en-US" smtClean="0"/>
              <a:t>		 a. Families supplemented their income</a:t>
            </a:r>
          </a:p>
          <a:p>
            <a:pPr marL="812800" indent="-812800" eaLnBrk="1" hangingPunct="1">
              <a:spcBef>
                <a:spcPts val="500"/>
              </a:spcBef>
              <a:buFontTx/>
              <a:buNone/>
            </a:pPr>
            <a:r>
              <a:rPr lang="en-US" smtClean="0"/>
              <a:t>	  b. Diversification of goods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
                                            <p:txEl>
                                              <p:pRg st="3" end="3"/>
                                            </p:txEl>
                                          </p:spTgt>
                                        </p:tgtEl>
                                        <p:attrNameLst>
                                          <p:attrName>style.visibility</p:attrName>
                                        </p:attrNameLst>
                                      </p:cBhvr>
                                      <p:to>
                                        <p:strVal val="visible"/>
                                      </p:to>
                                    </p:set>
                                    <p:animEffect transition="in" filter="checkerboard(across)">
                                      <p:cBhvr>
                                        <p:cTn id="17" dur="500"/>
                                        <p:tgtEl>
                                          <p:spTgt spid="2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0">
                                            <p:txEl>
                                              <p:pRg st="4" end="4"/>
                                            </p:txEl>
                                          </p:spTgt>
                                        </p:tgtEl>
                                        <p:attrNameLst>
                                          <p:attrName>style.visibility</p:attrName>
                                        </p:attrNameLst>
                                      </p:cBhvr>
                                      <p:to>
                                        <p:strVal val="visible"/>
                                      </p:to>
                                    </p:set>
                                    <p:animEffect transition="in" filter="checkerboard(across)">
                                      <p:cBhvr>
                                        <p:cTn id="22" dur="500"/>
                                        <p:tgtEl>
                                          <p:spTgt spid="20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50">
                                            <p:txEl>
                                              <p:pRg st="5" end="5"/>
                                            </p:txEl>
                                          </p:spTgt>
                                        </p:tgtEl>
                                        <p:attrNameLst>
                                          <p:attrName>style.visibility</p:attrName>
                                        </p:attrNameLst>
                                      </p:cBhvr>
                                      <p:to>
                                        <p:strVal val="visible"/>
                                      </p:to>
                                    </p:set>
                                    <p:animEffect transition="in" filter="checkerboard(across)">
                                      <p:cBhvr>
                                        <p:cTn id="27" dur="500"/>
                                        <p:tgtEl>
                                          <p:spTgt spid="205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50">
                                            <p:txEl>
                                              <p:pRg st="6" end="6"/>
                                            </p:txEl>
                                          </p:spTgt>
                                        </p:tgtEl>
                                        <p:attrNameLst>
                                          <p:attrName>style.visibility</p:attrName>
                                        </p:attrNameLst>
                                      </p:cBhvr>
                                      <p:to>
                                        <p:strVal val="visible"/>
                                      </p:to>
                                    </p:set>
                                    <p:animEffect transition="in" filter="checkerboard(across)">
                                      <p:cBhvr>
                                        <p:cTn id="32" dur="500"/>
                                        <p:tgtEl>
                                          <p:spTgt spid="20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p:nvPr>
        </p:nvSpPr>
        <p:spPr>
          <a:xfrm>
            <a:off x="1676400" y="0"/>
            <a:ext cx="7467600" cy="6858000"/>
          </a:xfrm>
        </p:spPr>
        <p:txBody>
          <a:bodyPr/>
          <a:lstStyle/>
          <a:p>
            <a:pPr marL="812800" indent="-812800" eaLnBrk="1" hangingPunct="1">
              <a:spcBef>
                <a:spcPts val="500"/>
              </a:spcBef>
              <a:buFontTx/>
              <a:buNone/>
            </a:pPr>
            <a:r>
              <a:rPr lang="en-US" smtClean="0"/>
              <a:t>      5. Cottage industry flourished first in 	 England</a:t>
            </a:r>
          </a:p>
          <a:p>
            <a:pPr marL="812800" indent="-812800" eaLnBrk="1" hangingPunct="1">
              <a:spcBef>
                <a:spcPts val="500"/>
              </a:spcBef>
              <a:buFontTx/>
              <a:buNone/>
            </a:pPr>
            <a:r>
              <a:rPr lang="en-US" smtClean="0"/>
              <a:t>      6. Proto-industrialism technology (prior 	 to steam engine)</a:t>
            </a:r>
          </a:p>
          <a:p>
            <a:pPr marL="812800" indent="-812800" eaLnBrk="1" hangingPunct="1">
              <a:spcBef>
                <a:spcPts val="500"/>
              </a:spcBef>
              <a:buFontTx/>
              <a:buNone/>
            </a:pPr>
            <a:r>
              <a:rPr lang="en-US" smtClean="0"/>
              <a:t>		 a. 1733, John Kay: flying shuttle 	   	     enabled a weaver to throw the 	    	     shuttle back and forth on a loom 	     with one hand</a:t>
            </a:r>
          </a:p>
        </p:txBody>
      </p:sp>
      <p:pic>
        <p:nvPicPr>
          <p:cNvPr id="3" name="Picture 5" descr="File:Shuttle with bob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6200000">
            <a:off x="5045814" y="2021510"/>
            <a:ext cx="1571715" cy="63293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xEl>
                                              <p:pRg st="1" end="1"/>
                                            </p:txEl>
                                          </p:spTgt>
                                        </p:tgtEl>
                                        <p:attrNameLst>
                                          <p:attrName>style.visibility</p:attrName>
                                        </p:attrNameLst>
                                      </p:cBhvr>
                                      <p:to>
                                        <p:strVal val="visible"/>
                                      </p:to>
                                    </p:set>
                                    <p:animEffect transition="in" filter="checkerboard(across)">
                                      <p:cBhvr>
                                        <p:cTn id="7" dur="500"/>
                                        <p:tgtEl>
                                          <p:spTgt spid="2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0">
                                            <p:txEl>
                                              <p:pRg st="2" end="2"/>
                                            </p:txEl>
                                          </p:spTgt>
                                        </p:tgtEl>
                                        <p:attrNameLst>
                                          <p:attrName>style.visibility</p:attrName>
                                        </p:attrNameLst>
                                      </p:cBhvr>
                                      <p:to>
                                        <p:strVal val="visible"/>
                                      </p:to>
                                    </p:set>
                                    <p:animEffect transition="in" filter="checkerboard(across)">
                                      <p:cBhvr>
                                        <p:cTn id="12" dur="500"/>
                                        <p:tgtEl>
                                          <p:spTgt spid="2050">
                                            <p:txEl>
                                              <p:pRg st="2" end="2"/>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bldLvl="2"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3556</TotalTime>
  <Words>1102</Words>
  <Application>Microsoft Office PowerPoint</Application>
  <PresentationFormat>On-screen Show (4:3)</PresentationFormat>
  <Paragraphs>505</Paragraphs>
  <Slides>75</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Times New Roman</vt:lpstr>
      <vt:lpstr>Arial</vt:lpstr>
      <vt:lpstr>Garamond</vt:lpstr>
      <vt:lpstr>Courier New</vt:lpstr>
      <vt:lpstr>Candara</vt:lpstr>
      <vt:lpstr>Default Design</vt:lpstr>
      <vt:lpstr>THE INDUSTRIAL REVOLUTION</vt:lpstr>
      <vt:lpstr>Industrial Revolution  Theme 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Manchester, 1851</vt:lpstr>
      <vt:lpstr>Slide 22</vt:lpstr>
      <vt:lpstr>Slide 23</vt:lpstr>
      <vt:lpstr>Slide 24</vt:lpstr>
      <vt:lpstr>Slide 25</vt:lpstr>
      <vt:lpstr>Slide 26</vt:lpstr>
      <vt:lpstr>Slide 27</vt:lpstr>
      <vt:lpstr>Slide 28</vt:lpstr>
      <vt:lpstr>Slide 29</vt:lpstr>
      <vt:lpstr>Slide 30</vt:lpstr>
      <vt:lpstr>The opening of the Liverpool-Manchester Railroad in 1830. The line became the world’s first inter-city railway and led to a huge wave of railroad building. </vt:lpstr>
      <vt:lpstr>Slide 32</vt:lpstr>
      <vt:lpstr>Honore Daumier: The Third-Class Carriage, 1862</vt:lpstr>
      <vt:lpstr>J. M. W. Turner: Rain, Steam, and Speed The Great Western Railway, 1844</vt:lpstr>
      <vt:lpstr>Slide 35</vt:lpstr>
      <vt:lpstr>Slide 36</vt:lpstr>
      <vt:lpstr>The Crystal Palace</vt:lpstr>
      <vt:lpstr>The Crystal Palace</vt:lpstr>
      <vt:lpstr>Slide 39</vt:lpstr>
      <vt:lpstr>Slide 40</vt:lpstr>
      <vt:lpstr>Slide 41</vt:lpstr>
      <vt:lpstr>Slide 42</vt:lpstr>
      <vt:lpstr>Slide 43</vt:lpstr>
      <vt:lpstr>Slide 44</vt:lpstr>
      <vt:lpstr>Per Capita Levels of Industrialization, 1750-1913</vt:lpstr>
      <vt:lpstr>Industrial Revolution  Theme 2</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dc:creator>
  <cp:lastModifiedBy>csmith2</cp:lastModifiedBy>
  <cp:revision>123</cp:revision>
  <dcterms:created xsi:type="dcterms:W3CDTF">2003-12-15T05:31:27Z</dcterms:created>
  <dcterms:modified xsi:type="dcterms:W3CDTF">2015-02-13T13:49:32Z</dcterms:modified>
</cp:coreProperties>
</file>